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329" r:id="rId2"/>
    <p:sldId id="376" r:id="rId3"/>
    <p:sldId id="379" r:id="rId4"/>
    <p:sldId id="380" r:id="rId5"/>
    <p:sldId id="399" r:id="rId6"/>
    <p:sldId id="392" r:id="rId7"/>
    <p:sldId id="389" r:id="rId8"/>
    <p:sldId id="367" r:id="rId9"/>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clrMru>
    <a:srgbClr val="E646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94" autoAdjust="0"/>
    <p:restoredTop sz="82887" autoAdjust="0"/>
  </p:normalViewPr>
  <p:slideViewPr>
    <p:cSldViewPr snapToGrid="0" snapToObjects="1">
      <p:cViewPr>
        <p:scale>
          <a:sx n="187" d="100"/>
          <a:sy n="187" d="100"/>
        </p:scale>
        <p:origin x="-80" y="-8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C7FBBC-F99E-244B-8309-D77D54F57EB9}" type="datetimeFigureOut">
              <a:rPr lang="en-US" smtClean="0"/>
              <a:t>8/12/16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5D277B-E9B5-294C-A086-E3E84273E9F4}" type="slidenum">
              <a:rPr lang="en-US" smtClean="0"/>
              <a:t>‹#›</a:t>
            </a:fld>
            <a:endParaRPr lang="en-US"/>
          </a:p>
        </p:txBody>
      </p:sp>
    </p:spTree>
    <p:extLst>
      <p:ext uri="{BB962C8B-B14F-4D97-AF65-F5344CB8AC3E}">
        <p14:creationId xmlns:p14="http://schemas.microsoft.com/office/powerpoint/2010/main" val="8883298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5D277B-E9B5-294C-A086-E3E84273E9F4}" type="slidenum">
              <a:rPr lang="en-US" smtClean="0"/>
              <a:t>1</a:t>
            </a:fld>
            <a:endParaRPr lang="en-US"/>
          </a:p>
        </p:txBody>
      </p:sp>
    </p:spTree>
    <p:extLst>
      <p:ext uri="{BB962C8B-B14F-4D97-AF65-F5344CB8AC3E}">
        <p14:creationId xmlns:p14="http://schemas.microsoft.com/office/powerpoint/2010/main" val="2429779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 typeface="Arial"/>
              <a:buNone/>
              <a:tabLst/>
              <a:defRPr/>
            </a:pPr>
            <a:r>
              <a:rPr lang="en-US" sz="1200" dirty="0" smtClean="0">
                <a:solidFill>
                  <a:srgbClr val="9D2235"/>
                </a:solidFill>
                <a:latin typeface="Chronicle Text G1 Roman"/>
                <a:cs typeface="Chronicle Text G1"/>
              </a:rPr>
              <a:t>Opportunity</a:t>
            </a:r>
          </a:p>
          <a:p>
            <a:pPr marL="342900" indent="-342900">
              <a:buFont typeface="Arial"/>
              <a:buChar char="•"/>
            </a:pPr>
            <a:endParaRPr lang="en-US" sz="1200" dirty="0" smtClean="0"/>
          </a:p>
          <a:p>
            <a:pPr marL="342900" indent="-342900">
              <a:buFont typeface="Arial"/>
              <a:buChar char="•"/>
            </a:pPr>
            <a:r>
              <a:rPr lang="en-US" sz="1200" dirty="0" smtClean="0"/>
              <a:t>How might we think differently about how ‘teaching development’ happens in the PhD? </a:t>
            </a:r>
          </a:p>
          <a:p>
            <a:pPr marL="342900" indent="-342900">
              <a:buFont typeface="Arial"/>
              <a:buChar char="•"/>
            </a:pPr>
            <a:endParaRPr lang="en-US" sz="1200" dirty="0" smtClean="0"/>
          </a:p>
          <a:p>
            <a:pPr marL="342900" indent="-342900">
              <a:buFont typeface="Arial"/>
              <a:buChar char="•"/>
            </a:pPr>
            <a:r>
              <a:rPr lang="en-US" sz="1200" dirty="0" smtClean="0"/>
              <a:t>How might a different approach to one ‘skill’ allow us to think differently about other aspects of the doctoral curriculum? </a:t>
            </a:r>
          </a:p>
          <a:p>
            <a:pPr marL="342900" indent="-342900">
              <a:buFont typeface="Arial"/>
              <a:buChar char="•"/>
            </a:pPr>
            <a:endParaRPr lang="en-US" sz="1200" dirty="0" smtClean="0"/>
          </a:p>
          <a:p>
            <a:pPr marL="342900" indent="-342900">
              <a:buFont typeface="Arial"/>
              <a:buChar char="•"/>
            </a:pPr>
            <a:r>
              <a:rPr lang="en-US" sz="1200" dirty="0" smtClean="0"/>
              <a:t>How might we begin to think more creatively about the research ‘heart’ of the PhD?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prstClr val="black"/>
              </a:solidFill>
              <a:latin typeface="Gill Sans"/>
              <a:cs typeface="Gill San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prstClr val="black"/>
              </a:solidFill>
              <a:latin typeface="Gill Sans"/>
              <a:cs typeface="Gill San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prstClr val="black"/>
                </a:solidFill>
                <a:latin typeface="Gill Sans"/>
                <a:cs typeface="Gill Sans"/>
              </a:rPr>
              <a:t>It is somewhat different to other projects in this area, in that it seeks to start a new conversation in the university sector</a:t>
            </a:r>
            <a:r>
              <a:rPr lang="en-US" sz="1200" baseline="0" dirty="0" smtClean="0">
                <a:solidFill>
                  <a:prstClr val="black"/>
                </a:solidFill>
                <a:latin typeface="Gill Sans"/>
                <a:cs typeface="Gill Sans"/>
              </a:rPr>
              <a:t> and in doing </a:t>
            </a:r>
            <a:r>
              <a:rPr lang="en-US" sz="1200" dirty="0" smtClean="0">
                <a:solidFill>
                  <a:prstClr val="black"/>
                </a:solidFill>
                <a:latin typeface="Gill Sans"/>
                <a:cs typeface="Gill Sans"/>
              </a:rPr>
              <a:t>and offer an alternative approach </a:t>
            </a:r>
            <a:r>
              <a:rPr lang="en-US" sz="1200" dirty="0" smtClean="0">
                <a:solidFill>
                  <a:srgbClr val="FF0000"/>
                </a:solidFill>
                <a:latin typeface="Gill Sans"/>
                <a:cs typeface="Gill Sans"/>
              </a:rPr>
              <a:t>designed to complement </a:t>
            </a:r>
            <a:r>
              <a:rPr lang="en-US" sz="1200" dirty="0" smtClean="0">
                <a:solidFill>
                  <a:prstClr val="black"/>
                </a:solidFill>
                <a:latin typeface="Gill Sans"/>
                <a:cs typeface="Gill Sans"/>
              </a:rPr>
              <a:t>other work that has been done over recent years to ‘broaden’ the doctoral curriculum.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5ED1098-36D8-704A-B35F-7DB618E27F46}" type="slidenum">
              <a:rPr lang="en-US" smtClean="0"/>
              <a:t>2</a:t>
            </a:fld>
            <a:endParaRPr lang="en-US"/>
          </a:p>
        </p:txBody>
      </p:sp>
    </p:spTree>
    <p:extLst>
      <p:ext uri="{BB962C8B-B14F-4D97-AF65-F5344CB8AC3E}">
        <p14:creationId xmlns:p14="http://schemas.microsoft.com/office/powerpoint/2010/main" val="1184546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5D277B-E9B5-294C-A086-E3E84273E9F4}" type="slidenum">
              <a:rPr lang="en-US" smtClean="0"/>
              <a:t>4</a:t>
            </a:fld>
            <a:endParaRPr lang="en-US"/>
          </a:p>
        </p:txBody>
      </p:sp>
    </p:spTree>
    <p:extLst>
      <p:ext uri="{BB962C8B-B14F-4D97-AF65-F5344CB8AC3E}">
        <p14:creationId xmlns:p14="http://schemas.microsoft.com/office/powerpoint/2010/main" val="2124329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5ED1098-36D8-704A-B35F-7DB618E27F46}" type="slidenum">
              <a:rPr lang="en-US" smtClean="0"/>
              <a:t>5</a:t>
            </a:fld>
            <a:endParaRPr lang="en-US"/>
          </a:p>
        </p:txBody>
      </p:sp>
    </p:spTree>
    <p:extLst>
      <p:ext uri="{BB962C8B-B14F-4D97-AF65-F5344CB8AC3E}">
        <p14:creationId xmlns:p14="http://schemas.microsoft.com/office/powerpoint/2010/main" val="1184546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Note supervision – surprising that most supervisors dint see the is as relating to teaching – yet students did.</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let students observe your teaching – stewardship – have them teach an aspect of the PhD project to their peers.</a:t>
            </a:r>
          </a:p>
          <a:p>
            <a:endParaRPr lang="en-US" dirty="0"/>
          </a:p>
        </p:txBody>
      </p:sp>
      <p:sp>
        <p:nvSpPr>
          <p:cNvPr id="4" name="Slide Number Placeholder 3"/>
          <p:cNvSpPr>
            <a:spLocks noGrp="1"/>
          </p:cNvSpPr>
          <p:nvPr>
            <p:ph type="sldNum" sz="quarter" idx="10"/>
          </p:nvPr>
        </p:nvSpPr>
        <p:spPr/>
        <p:txBody>
          <a:bodyPr/>
          <a:lstStyle/>
          <a:p>
            <a:fld id="{C5ED1098-36D8-704A-B35F-7DB618E27F46}" type="slidenum">
              <a:rPr lang="en-US" smtClean="0"/>
              <a:t>6</a:t>
            </a:fld>
            <a:endParaRPr lang="en-US"/>
          </a:p>
        </p:txBody>
      </p:sp>
    </p:spTree>
    <p:extLst>
      <p:ext uri="{BB962C8B-B14F-4D97-AF65-F5344CB8AC3E}">
        <p14:creationId xmlns:p14="http://schemas.microsoft.com/office/powerpoint/2010/main" val="1184546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label "steward" also conveys a role that transcends accomplishments and skills; it has an </a:t>
            </a:r>
            <a:r>
              <a:rPr lang="en-US" b="1" dirty="0" smtClean="0"/>
              <a:t>ethical and moral dimension</a:t>
            </a:r>
            <a:r>
              <a:rPr lang="en-US" dirty="0" smtClean="0"/>
              <a:t>. </a:t>
            </a:r>
          </a:p>
          <a:p>
            <a:endParaRPr lang="en-US" dirty="0" smtClean="0"/>
          </a:p>
          <a:p>
            <a:r>
              <a:rPr lang="en-US" dirty="0" smtClean="0"/>
              <a:t>Stewards have a responsibility to apply their knowledge, skills, findings and insights in the service of problem solving or greater understanding. </a:t>
            </a:r>
          </a:p>
          <a:p>
            <a:endParaRPr lang="en-US" dirty="0" smtClean="0"/>
          </a:p>
          <a:p>
            <a:r>
              <a:rPr lang="en-US" dirty="0" smtClean="0"/>
              <a:t>Self-identifying as a steward implies adopting a sense of purpose that is larger than oneself. </a:t>
            </a:r>
          </a:p>
          <a:p>
            <a:endParaRPr lang="en-US" dirty="0" smtClean="0"/>
          </a:p>
          <a:p>
            <a:r>
              <a:rPr lang="en-US" dirty="0" smtClean="0"/>
              <a:t>One is a steward of the discipline, not simply the manager of one’s own career. </a:t>
            </a:r>
          </a:p>
          <a:p>
            <a:endParaRPr lang="en-US" dirty="0" smtClean="0"/>
          </a:p>
          <a:p>
            <a:r>
              <a:rPr lang="en-US" dirty="0" smtClean="0"/>
              <a:t>By accepting responsibility for the care of the discipline, and understanding that one has been entrusted with that care by those in the field, on behalf of those in and beyond the discipline, the individual steward embraces a larger sense of purpose. The scale is temporally large, looking to the past and the future, and broad in scope, considering the entire discipline as well as intellectual neighbors.</a:t>
            </a:r>
          </a:p>
          <a:p>
            <a:endParaRPr lang="en-US" dirty="0" smtClean="0"/>
          </a:p>
          <a:p>
            <a:endParaRPr lang="en-US" dirty="0" smtClean="0"/>
          </a:p>
          <a:p>
            <a:pPr marL="342900" indent="-342900">
              <a:buFont typeface="Arial"/>
              <a:buChar char="•"/>
            </a:pPr>
            <a:r>
              <a:rPr lang="en-US" sz="1200" dirty="0" smtClean="0"/>
              <a:t>Stewardship of the discipline rather than teaching vs. research or academia </a:t>
            </a:r>
            <a:r>
              <a:rPr lang="en-US" sz="1200" dirty="0" err="1" smtClean="0"/>
              <a:t>vs</a:t>
            </a:r>
            <a:r>
              <a:rPr lang="en-US" sz="1200" dirty="0" smtClean="0"/>
              <a:t> industry.  (</a:t>
            </a:r>
            <a:r>
              <a:rPr lang="en-US" sz="1200" dirty="0" err="1" smtClean="0"/>
              <a:t>Golde</a:t>
            </a:r>
            <a:r>
              <a:rPr lang="en-US" sz="1200" dirty="0" smtClean="0"/>
              <a:t> &amp; Walker, 2006).</a:t>
            </a:r>
          </a:p>
          <a:p>
            <a:pPr marL="342900" indent="-342900">
              <a:buFont typeface="Arial"/>
              <a:buChar char="•"/>
            </a:pPr>
            <a:endParaRPr lang="en-US" sz="1200" dirty="0" smtClean="0"/>
          </a:p>
          <a:p>
            <a:pPr marL="342900" indent="-342900">
              <a:buFont typeface="Arial"/>
              <a:buChar char="•"/>
            </a:pPr>
            <a:r>
              <a:rPr lang="en-US" sz="1200" dirty="0" smtClean="0"/>
              <a:t>As stewards of the discipline academics ‘creatively generate new knowledge, critically conserve valuable and useful ideas, and responsibly transform those understandings through writing, teaching and application’ (</a:t>
            </a:r>
            <a:r>
              <a:rPr lang="en-US" sz="1200" dirty="0" err="1" smtClean="0"/>
              <a:t>Golde</a:t>
            </a:r>
            <a:r>
              <a:rPr lang="en-US" sz="1200" dirty="0" smtClean="0"/>
              <a:t>, 2006:5).  </a:t>
            </a:r>
          </a:p>
          <a:p>
            <a:pPr marL="342900" indent="-342900">
              <a:buFont typeface="Arial"/>
              <a:buChar char="•"/>
            </a:pPr>
            <a:endParaRPr lang="en-US" sz="1200" dirty="0" smtClean="0"/>
          </a:p>
          <a:p>
            <a:pPr marL="342900" indent="-342900">
              <a:buFont typeface="Arial"/>
              <a:buChar char="•"/>
            </a:pPr>
            <a:r>
              <a:rPr lang="en-US" sz="1200" dirty="0" smtClean="0"/>
              <a:t>The concept of ‘stewardship’ involves both competence with the roles and skills of a discipline and a sense of moral purpose. It integrates teaching, research and service and applies to academia and industry.</a:t>
            </a:r>
          </a:p>
          <a:p>
            <a:pPr marL="342900" indent="-342900">
              <a:buFont typeface="Arial"/>
              <a:buChar char="•"/>
            </a:pPr>
            <a:endParaRPr lang="en-US" sz="1200" dirty="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DA5D277B-E9B5-294C-A086-E3E84273E9F4}" type="slidenum">
              <a:rPr lang="en-US" smtClean="0"/>
              <a:t>7</a:t>
            </a:fld>
            <a:endParaRPr lang="en-US"/>
          </a:p>
        </p:txBody>
      </p:sp>
    </p:spTree>
    <p:extLst>
      <p:ext uri="{BB962C8B-B14F-4D97-AF65-F5344CB8AC3E}">
        <p14:creationId xmlns:p14="http://schemas.microsoft.com/office/powerpoint/2010/main" val="669091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Red option 1 (add own image)">
    <p:spTree>
      <p:nvGrpSpPr>
        <p:cNvPr id="1" name=""/>
        <p:cNvGrpSpPr/>
        <p:nvPr/>
      </p:nvGrpSpPr>
      <p:grpSpPr>
        <a:xfrm>
          <a:off x="0" y="0"/>
          <a:ext cx="0" cy="0"/>
          <a:chOff x="0" y="0"/>
          <a:chExt cx="0" cy="0"/>
        </a:xfrm>
      </p:grpSpPr>
      <p:sp>
        <p:nvSpPr>
          <p:cNvPr id="6" name="Rectangle 5"/>
          <p:cNvSpPr/>
          <p:nvPr/>
        </p:nvSpPr>
        <p:spPr>
          <a:xfrm>
            <a:off x="0" y="0"/>
            <a:ext cx="4587876" cy="5143500"/>
          </a:xfrm>
          <a:prstGeom prst="rect">
            <a:avLst/>
          </a:prstGeom>
          <a:solidFill>
            <a:srgbClr val="E6462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E64626"/>
              </a:solidFill>
            </a:endParaRPr>
          </a:p>
        </p:txBody>
      </p:sp>
      <p:pic>
        <p:nvPicPr>
          <p:cNvPr id="7" name="Picture 7" descr="USY_MB1_PMS_1_Colour_Standard_Logo.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p:cNvSpPr>
            <a:spLocks noGrp="1"/>
          </p:cNvSpPr>
          <p:nvPr>
            <p:ph type="title"/>
          </p:nvPr>
        </p:nvSpPr>
        <p:spPr>
          <a:xfrm>
            <a:off x="381888" y="1348202"/>
            <a:ext cx="3948875" cy="332683"/>
          </a:xfrm>
        </p:spPr>
        <p:txBody>
          <a:bodyPr anchor="t"/>
          <a:lstStyle>
            <a:lvl1pPr>
              <a:defRPr sz="2200">
                <a:solidFill>
                  <a:schemeClr val="bg1"/>
                </a:solidFill>
              </a:defRPr>
            </a:lvl1pPr>
          </a:lstStyle>
          <a:p>
            <a:r>
              <a:rPr lang="en-AU" smtClean="0"/>
              <a:t>Click to edit Master title style</a:t>
            </a:r>
            <a:endParaRPr lang="en-US" dirty="0"/>
          </a:p>
        </p:txBody>
      </p:sp>
      <p:sp>
        <p:nvSpPr>
          <p:cNvPr id="5"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4" name="Picture Placeholder 13"/>
          <p:cNvSpPr>
            <a:spLocks noGrp="1"/>
          </p:cNvSpPr>
          <p:nvPr>
            <p:ph type="pic" sz="quarter" idx="12"/>
          </p:nvPr>
        </p:nvSpPr>
        <p:spPr>
          <a:xfrm>
            <a:off x="4587878" y="0"/>
            <a:ext cx="4556124" cy="5143500"/>
          </a:xfrm>
          <a:solidFill>
            <a:schemeClr val="accent4"/>
          </a:solidFill>
        </p:spPr>
        <p:txBody>
          <a:bodyPr rtlCol="0" anchor="ctr">
            <a:normAutofit/>
          </a:bodyPr>
          <a:lstStyle>
            <a:lvl1pPr marL="0" indent="0" algn="ctr">
              <a:buNone/>
              <a:defRPr/>
            </a:lvl1pPr>
          </a:lstStyle>
          <a:p>
            <a:pPr lvl="0"/>
            <a:r>
              <a:rPr lang="en-AU" noProof="0" smtClean="0"/>
              <a:t>Drag picture to placeholder or click icon to add</a:t>
            </a:r>
            <a:endParaRPr lang="en-US" noProof="0" dirty="0"/>
          </a:p>
        </p:txBody>
      </p:sp>
      <p:sp>
        <p:nvSpPr>
          <p:cNvPr id="16"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376117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 White option 5 (no imag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7" descr="USY_MB1_PMS_1_Colour_Standard_Logo.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8"/>
          <p:cNvSpPr>
            <a:spLocks noGrp="1"/>
          </p:cNvSpPr>
          <p:nvPr>
            <p:ph type="title"/>
          </p:nvPr>
        </p:nvSpPr>
        <p:spPr>
          <a:xfrm>
            <a:off x="381888" y="1348202"/>
            <a:ext cx="3948875" cy="332683"/>
          </a:xfrm>
        </p:spPr>
        <p:txBody>
          <a:bodyPr anchor="t"/>
          <a:lstStyle>
            <a:lvl1pPr>
              <a:defRPr sz="2200">
                <a:solidFill>
                  <a:srgbClr val="E64626"/>
                </a:solidFill>
              </a:defRPr>
            </a:lvl1pPr>
          </a:lstStyle>
          <a:p>
            <a:r>
              <a:rPr lang="en-AU" smtClean="0"/>
              <a:t>Click to edit Master title style</a:t>
            </a:r>
            <a:endParaRPr lang="en-US" dirty="0"/>
          </a:p>
        </p:txBody>
      </p:sp>
      <p:sp>
        <p:nvSpPr>
          <p:cNvPr id="11"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2"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1551898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
        <p:nvSpPr>
          <p:cNvPr id="3" name="Content Placeholder 2"/>
          <p:cNvSpPr>
            <a:spLocks noGrp="1"/>
          </p:cNvSpPr>
          <p:nvPr>
            <p:ph idx="1"/>
          </p:nvPr>
        </p:nvSpPr>
        <p:spPr/>
        <p:txBody>
          <a:bodyPr/>
          <a:lstStyle>
            <a:lvl1pPr>
              <a:lnSpc>
                <a:spcPct val="90000"/>
              </a:lnSpc>
              <a:defRPr/>
            </a:lvl1pPr>
            <a:lvl2pPr marL="742950" indent="-285750">
              <a:lnSpc>
                <a:spcPct val="90000"/>
              </a:lnSpc>
              <a:buFont typeface="Lucida Grande"/>
              <a:buChar char="–"/>
              <a:defRPr/>
            </a:lvl2pPr>
            <a:lvl3pPr>
              <a:lnSpc>
                <a:spcPct val="90000"/>
              </a:lnSpc>
              <a:defRPr/>
            </a:lvl3p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val="1180691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itle and Two Content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
        <p:nvSpPr>
          <p:cNvPr id="3" name="Content Placeholder 2"/>
          <p:cNvSpPr>
            <a:spLocks noGrp="1"/>
          </p:cNvSpPr>
          <p:nvPr>
            <p:ph sz="half" idx="1"/>
          </p:nvPr>
        </p:nvSpPr>
        <p:spPr>
          <a:xfrm>
            <a:off x="457201" y="1019944"/>
            <a:ext cx="4038601" cy="3394472"/>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4" name="Content Placeholder 3"/>
          <p:cNvSpPr>
            <a:spLocks noGrp="1"/>
          </p:cNvSpPr>
          <p:nvPr>
            <p:ph sz="half" idx="2"/>
          </p:nvPr>
        </p:nvSpPr>
        <p:spPr>
          <a:xfrm>
            <a:off x="4648200" y="1019944"/>
            <a:ext cx="4038601" cy="3394472"/>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val="3622664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and Image">
    <p:spTree>
      <p:nvGrpSpPr>
        <p:cNvPr id="1" name=""/>
        <p:cNvGrpSpPr/>
        <p:nvPr/>
      </p:nvGrpSpPr>
      <p:grpSpPr>
        <a:xfrm>
          <a:off x="0" y="0"/>
          <a:ext cx="0" cy="0"/>
          <a:chOff x="0" y="0"/>
          <a:chExt cx="0" cy="0"/>
        </a:xfrm>
      </p:grpSpPr>
      <p:sp>
        <p:nvSpPr>
          <p:cNvPr id="9" name="Text Placeholder 7"/>
          <p:cNvSpPr>
            <a:spLocks noGrp="1"/>
          </p:cNvSpPr>
          <p:nvPr>
            <p:ph type="body" sz="quarter" idx="12"/>
          </p:nvPr>
        </p:nvSpPr>
        <p:spPr>
          <a:xfrm>
            <a:off x="457205" y="4118374"/>
            <a:ext cx="4038601" cy="403202"/>
          </a:xfrm>
        </p:spPr>
        <p:txBody>
          <a:bodyPr lIns="0" tIns="72000" rIns="72000">
            <a:noAutofit/>
          </a:bodyPr>
          <a:lstStyle>
            <a:lvl1pPr marL="0" marR="0" indent="0" algn="l" defTabSz="457200" rtl="0" eaLnBrk="1" fontAlgn="auto" latinLnBrk="0" hangingPunct="1">
              <a:lnSpc>
                <a:spcPct val="100000"/>
              </a:lnSpc>
              <a:spcBef>
                <a:spcPct val="20000"/>
              </a:spcBef>
              <a:spcAft>
                <a:spcPts val="0"/>
              </a:spcAft>
              <a:buClrTx/>
              <a:buSzTx/>
              <a:buFont typeface="Lucida Grande"/>
              <a:buNone/>
              <a:tabLst/>
              <a:defRPr sz="1100"/>
            </a:lvl1pPr>
            <a:lvl2pPr>
              <a:defRPr sz="1100"/>
            </a:lvl2pPr>
            <a:lvl3pPr>
              <a:defRPr sz="1100"/>
            </a:lvl3pPr>
            <a:lvl4pPr>
              <a:defRPr sz="1100"/>
            </a:lvl4pPr>
            <a:lvl5pPr>
              <a:defRPr sz="1100"/>
            </a:lvl5pPr>
          </a:lstStyle>
          <a:p>
            <a:pPr lvl="0"/>
            <a:r>
              <a:rPr lang="en-AU" smtClean="0"/>
              <a:t>Click to edit Master text styles</a:t>
            </a:r>
          </a:p>
          <a:p>
            <a:pPr lvl="1"/>
            <a:r>
              <a:rPr lang="en-AU" smtClean="0"/>
              <a:t>Second level</a:t>
            </a:r>
          </a:p>
          <a:p>
            <a:pPr lvl="2"/>
            <a:r>
              <a:rPr lang="en-AU" smtClean="0"/>
              <a:t>Third level</a:t>
            </a:r>
          </a:p>
        </p:txBody>
      </p:sp>
      <p:sp>
        <p:nvSpPr>
          <p:cNvPr id="6" name="Picture Placeholder 5"/>
          <p:cNvSpPr>
            <a:spLocks noGrp="1"/>
          </p:cNvSpPr>
          <p:nvPr>
            <p:ph type="pic" sz="quarter" idx="10"/>
          </p:nvPr>
        </p:nvSpPr>
        <p:spPr>
          <a:xfrm>
            <a:off x="457205" y="1020367"/>
            <a:ext cx="4038601" cy="3097796"/>
          </a:xfrm>
        </p:spPr>
        <p:txBody>
          <a:bodyPr rtlCol="0">
            <a:normAutofit/>
          </a:bodyPr>
          <a:lstStyle>
            <a:lvl1pPr marL="0" indent="0">
              <a:buNone/>
              <a:defRPr/>
            </a:lvl1pPr>
          </a:lstStyle>
          <a:p>
            <a:pPr lvl="0"/>
            <a:r>
              <a:rPr lang="en-AU" noProof="0" smtClean="0"/>
              <a:t>Drag picture to placeholder or click icon to add</a:t>
            </a:r>
            <a:endParaRPr lang="en-US" noProof="0" dirty="0"/>
          </a:p>
        </p:txBody>
      </p:sp>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
        <p:nvSpPr>
          <p:cNvPr id="4" name="Content Placeholder 3"/>
          <p:cNvSpPr>
            <a:spLocks noGrp="1"/>
          </p:cNvSpPr>
          <p:nvPr>
            <p:ph sz="half" idx="2"/>
          </p:nvPr>
        </p:nvSpPr>
        <p:spPr>
          <a:xfrm>
            <a:off x="4648201" y="1019944"/>
            <a:ext cx="4038601" cy="3394472"/>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val="2411627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Content and Table">
    <p:spTree>
      <p:nvGrpSpPr>
        <p:cNvPr id="1" name=""/>
        <p:cNvGrpSpPr/>
        <p:nvPr/>
      </p:nvGrpSpPr>
      <p:grpSpPr>
        <a:xfrm>
          <a:off x="0" y="0"/>
          <a:ext cx="0" cy="0"/>
          <a:chOff x="0" y="0"/>
          <a:chExt cx="0" cy="0"/>
        </a:xfrm>
      </p:grpSpPr>
      <p:sp>
        <p:nvSpPr>
          <p:cNvPr id="5" name="Table Placeholder 4"/>
          <p:cNvSpPr>
            <a:spLocks noGrp="1"/>
          </p:cNvSpPr>
          <p:nvPr>
            <p:ph type="tbl" sz="quarter" idx="12"/>
          </p:nvPr>
        </p:nvSpPr>
        <p:spPr>
          <a:xfrm>
            <a:off x="457205" y="1020367"/>
            <a:ext cx="4038601" cy="3098006"/>
          </a:xfrm>
        </p:spPr>
        <p:txBody>
          <a:bodyPr rtlCol="0">
            <a:normAutofit/>
          </a:bodyPr>
          <a:lstStyle>
            <a:lvl1pPr marL="0" indent="0">
              <a:buNone/>
              <a:defRPr/>
            </a:lvl1pPr>
          </a:lstStyle>
          <a:p>
            <a:pPr lvl="0"/>
            <a:r>
              <a:rPr lang="en-AU" noProof="0" smtClean="0"/>
              <a:t>Click icon to add table</a:t>
            </a:r>
            <a:endParaRPr lang="en-US" noProof="0" dirty="0"/>
          </a:p>
        </p:txBody>
      </p:sp>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
        <p:nvSpPr>
          <p:cNvPr id="4" name="Content Placeholder 3"/>
          <p:cNvSpPr>
            <a:spLocks noGrp="1"/>
          </p:cNvSpPr>
          <p:nvPr>
            <p:ph sz="half" idx="2"/>
          </p:nvPr>
        </p:nvSpPr>
        <p:spPr>
          <a:xfrm>
            <a:off x="4648201" y="1019944"/>
            <a:ext cx="4038601" cy="3394472"/>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8" name="Text Placeholder 7"/>
          <p:cNvSpPr>
            <a:spLocks noGrp="1"/>
          </p:cNvSpPr>
          <p:nvPr>
            <p:ph type="body" sz="quarter" idx="11"/>
          </p:nvPr>
        </p:nvSpPr>
        <p:spPr>
          <a:xfrm>
            <a:off x="457205" y="4118374"/>
            <a:ext cx="4038601" cy="403202"/>
          </a:xfrm>
        </p:spPr>
        <p:txBody>
          <a:bodyPr lIns="0" tIns="72000" rIns="72000">
            <a:noAutofit/>
          </a:bodyPr>
          <a:lstStyle>
            <a:lvl1pPr marL="0" marR="0" indent="0" algn="l" defTabSz="457200" rtl="0" eaLnBrk="1" fontAlgn="auto" latinLnBrk="0" hangingPunct="1">
              <a:lnSpc>
                <a:spcPct val="100000"/>
              </a:lnSpc>
              <a:spcBef>
                <a:spcPct val="20000"/>
              </a:spcBef>
              <a:spcAft>
                <a:spcPts val="0"/>
              </a:spcAft>
              <a:buClrTx/>
              <a:buSzTx/>
              <a:buFont typeface="Lucida Grande"/>
              <a:buNone/>
              <a:tabLst/>
              <a:defRPr sz="1100"/>
            </a:lvl1pPr>
            <a:lvl2pPr>
              <a:defRPr sz="1100"/>
            </a:lvl2pPr>
            <a:lvl3pPr>
              <a:defRPr sz="1100"/>
            </a:lvl3pPr>
            <a:lvl4pPr>
              <a:defRPr sz="1100"/>
            </a:lvl4pPr>
            <a:lvl5pPr>
              <a:defRPr sz="1100"/>
            </a:lvl5p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val="925970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Content and Chart">
    <p:spTree>
      <p:nvGrpSpPr>
        <p:cNvPr id="1" name=""/>
        <p:cNvGrpSpPr/>
        <p:nvPr/>
      </p:nvGrpSpPr>
      <p:grpSpPr>
        <a:xfrm>
          <a:off x="0" y="0"/>
          <a:ext cx="0" cy="0"/>
          <a:chOff x="0" y="0"/>
          <a:chExt cx="0" cy="0"/>
        </a:xfrm>
      </p:grpSpPr>
      <p:sp>
        <p:nvSpPr>
          <p:cNvPr id="6" name="Chart Placeholder 5"/>
          <p:cNvSpPr>
            <a:spLocks noGrp="1"/>
          </p:cNvSpPr>
          <p:nvPr>
            <p:ph type="chart" sz="quarter" idx="13"/>
          </p:nvPr>
        </p:nvSpPr>
        <p:spPr>
          <a:xfrm>
            <a:off x="457205" y="1020367"/>
            <a:ext cx="4038601" cy="3098006"/>
          </a:xfrm>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Lucida Grande"/>
              <a:buNone/>
              <a:tabLst/>
              <a:defRPr/>
            </a:lvl1pPr>
          </a:lstStyle>
          <a:p>
            <a:pPr lvl="0"/>
            <a:r>
              <a:rPr lang="en-AU" noProof="0" smtClean="0"/>
              <a:t>Click icon to add chart</a:t>
            </a:r>
            <a:endParaRPr lang="en-US" noProof="0" dirty="0"/>
          </a:p>
        </p:txBody>
      </p:sp>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
        <p:nvSpPr>
          <p:cNvPr id="4" name="Content Placeholder 3"/>
          <p:cNvSpPr>
            <a:spLocks noGrp="1"/>
          </p:cNvSpPr>
          <p:nvPr>
            <p:ph sz="half" idx="2"/>
          </p:nvPr>
        </p:nvSpPr>
        <p:spPr>
          <a:xfrm>
            <a:off x="4648201" y="1019944"/>
            <a:ext cx="4038601" cy="3394472"/>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8" name="Text Placeholder 7"/>
          <p:cNvSpPr>
            <a:spLocks noGrp="1"/>
          </p:cNvSpPr>
          <p:nvPr>
            <p:ph type="body" sz="quarter" idx="11"/>
          </p:nvPr>
        </p:nvSpPr>
        <p:spPr>
          <a:xfrm>
            <a:off x="457205" y="4118374"/>
            <a:ext cx="4038601" cy="403202"/>
          </a:xfrm>
        </p:spPr>
        <p:txBody>
          <a:bodyPr lIns="0" tIns="72000" rIns="72000">
            <a:noAutofit/>
          </a:bodyPr>
          <a:lstStyle>
            <a:lvl1pPr marL="0" marR="0" indent="0" algn="l" defTabSz="457200" rtl="0" eaLnBrk="1" fontAlgn="auto" latinLnBrk="0" hangingPunct="1">
              <a:lnSpc>
                <a:spcPct val="100000"/>
              </a:lnSpc>
              <a:spcBef>
                <a:spcPct val="20000"/>
              </a:spcBef>
              <a:spcAft>
                <a:spcPts val="0"/>
              </a:spcAft>
              <a:buClrTx/>
              <a:buSzTx/>
              <a:buFont typeface="Lucida Grande"/>
              <a:buNone/>
              <a:tabLst/>
              <a:defRPr sz="1100"/>
            </a:lvl1pPr>
            <a:lvl2pPr>
              <a:defRPr sz="1100"/>
            </a:lvl2pPr>
            <a:lvl3pPr>
              <a:defRPr sz="1100"/>
            </a:lvl3pPr>
            <a:lvl4pPr>
              <a:defRPr sz="1100"/>
            </a:lvl4pPr>
            <a:lvl5pPr>
              <a:defRPr sz="1100"/>
            </a:lvl5pPr>
          </a:lstStyle>
          <a:p>
            <a:pPr lvl="0"/>
            <a:r>
              <a:rPr lang="en-AU" smtClean="0"/>
              <a:t>Click to edit Master text styles</a:t>
            </a:r>
          </a:p>
          <a:p>
            <a:pPr lvl="1"/>
            <a:r>
              <a:rPr lang="en-AU" smtClean="0"/>
              <a:t>Second level</a:t>
            </a:r>
          </a:p>
          <a:p>
            <a:pPr lvl="2"/>
            <a:r>
              <a:rPr lang="en-AU" smtClean="0"/>
              <a:t>Third level</a:t>
            </a:r>
          </a:p>
        </p:txBody>
      </p:sp>
    </p:spTree>
    <p:extLst>
      <p:ext uri="{BB962C8B-B14F-4D97-AF65-F5344CB8AC3E}">
        <p14:creationId xmlns:p14="http://schemas.microsoft.com/office/powerpoint/2010/main" val="30180795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txBody>
          <a:bodyPr rtlCol="0" anchor="ctr" anchorCtr="1">
            <a:normAutofit/>
          </a:bodyPr>
          <a:lstStyle>
            <a:lvl1pPr marL="0" indent="0" algn="ctr">
              <a:buNone/>
              <a:defRPr baseline="0"/>
            </a:lvl1pPr>
          </a:lstStyle>
          <a:p>
            <a:pPr lvl="0"/>
            <a:r>
              <a:rPr lang="en-AU" noProof="0" smtClean="0"/>
              <a:t>Drag picture to placeholder or click icon to add</a:t>
            </a:r>
            <a:endParaRPr lang="en-US" noProof="0" dirty="0"/>
          </a:p>
        </p:txBody>
      </p:sp>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Tree>
    <p:extLst>
      <p:ext uri="{BB962C8B-B14F-4D97-AF65-F5344CB8AC3E}">
        <p14:creationId xmlns:p14="http://schemas.microsoft.com/office/powerpoint/2010/main" val="831894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E64626"/>
                </a:solidFill>
              </a:defRPr>
            </a:lvl1pPr>
          </a:lstStyle>
          <a:p>
            <a:r>
              <a:rPr lang="en-AU" smtClean="0"/>
              <a:t>Click to edit Master title style</a:t>
            </a:r>
            <a:endParaRPr lang="en-US" dirty="0"/>
          </a:p>
        </p:txBody>
      </p:sp>
    </p:spTree>
    <p:extLst>
      <p:ext uri="{BB962C8B-B14F-4D97-AF65-F5344CB8AC3E}">
        <p14:creationId xmlns:p14="http://schemas.microsoft.com/office/powerpoint/2010/main" val="3643587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60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Divider - Option 1">
    <p:spTree>
      <p:nvGrpSpPr>
        <p:cNvPr id="1" name=""/>
        <p:cNvGrpSpPr/>
        <p:nvPr/>
      </p:nvGrpSpPr>
      <p:grpSpPr>
        <a:xfrm>
          <a:off x="0" y="0"/>
          <a:ext cx="0" cy="0"/>
          <a:chOff x="0" y="0"/>
          <a:chExt cx="0" cy="0"/>
        </a:xfrm>
      </p:grpSpPr>
      <p:sp>
        <p:nvSpPr>
          <p:cNvPr id="6" name="Rectangle 5"/>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pic>
        <p:nvPicPr>
          <p:cNvPr id="8" name="Picture 7" descr="USY_MB1_PMS_1_Colour_Reversed_Logo.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5" y="4429127"/>
            <a:ext cx="15367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p:cNvSpPr>
            <a:spLocks noGrp="1"/>
          </p:cNvSpPr>
          <p:nvPr>
            <p:ph type="title"/>
          </p:nvPr>
        </p:nvSpPr>
        <p:spPr>
          <a:xfrm>
            <a:off x="381884" y="261228"/>
            <a:ext cx="8388587" cy="396568"/>
          </a:xfrm>
        </p:spPr>
        <p:txBody>
          <a:bodyPr tIns="0" anchor="t"/>
          <a:lstStyle>
            <a:lvl1pPr>
              <a:defRPr baseline="0">
                <a:solidFill>
                  <a:srgbClr val="E64626"/>
                </a:solidFill>
              </a:defRPr>
            </a:lvl1pPr>
          </a:lstStyle>
          <a:p>
            <a:r>
              <a:rPr lang="en-AU" smtClean="0"/>
              <a:t>Click to edit Master title style</a:t>
            </a:r>
            <a:endParaRPr lang="en-US" dirty="0"/>
          </a:p>
        </p:txBody>
      </p:sp>
      <p:sp>
        <p:nvSpPr>
          <p:cNvPr id="5" name="Text Placeholder 4"/>
          <p:cNvSpPr>
            <a:spLocks noGrp="1"/>
          </p:cNvSpPr>
          <p:nvPr>
            <p:ph type="body" sz="quarter" idx="11"/>
          </p:nvPr>
        </p:nvSpPr>
        <p:spPr>
          <a:xfrm>
            <a:off x="381888" y="657795"/>
            <a:ext cx="8387705" cy="639366"/>
          </a:xfrm>
        </p:spPr>
        <p:txBody>
          <a:bodyPr tIns="72000"/>
          <a:lstStyle>
            <a:lvl1pPr marL="0" indent="0">
              <a:lnSpc>
                <a:spcPct val="90000"/>
              </a:lnSpc>
              <a:buNone/>
              <a:defRPr sz="24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
        <p:nvSpPr>
          <p:cNvPr id="7" name="Picture Placeholder 13"/>
          <p:cNvSpPr>
            <a:spLocks noGrp="1"/>
          </p:cNvSpPr>
          <p:nvPr>
            <p:ph type="pic" sz="quarter" idx="12"/>
          </p:nvPr>
        </p:nvSpPr>
        <p:spPr>
          <a:xfrm>
            <a:off x="454459" y="1350310"/>
            <a:ext cx="8226485" cy="3476622"/>
          </a:xfrm>
          <a:solidFill>
            <a:schemeClr val="accent4"/>
          </a:solidFill>
        </p:spPr>
        <p:txBody>
          <a:bodyPr rtlCol="0" anchor="ctr">
            <a:normAutofit/>
          </a:bodyPr>
          <a:lstStyle>
            <a:lvl1pPr marL="0" indent="0" algn="ctr">
              <a:buNone/>
              <a:defRPr/>
            </a:lvl1pPr>
          </a:lstStyle>
          <a:p>
            <a:pPr lvl="0"/>
            <a:r>
              <a:rPr lang="en-AU" noProof="0" smtClean="0"/>
              <a:t>Drag picture to placeholder or click icon to add</a:t>
            </a:r>
            <a:endParaRPr lang="en-US" noProof="0" dirty="0"/>
          </a:p>
        </p:txBody>
      </p:sp>
    </p:spTree>
    <p:extLst>
      <p:ext uri="{BB962C8B-B14F-4D97-AF65-F5344CB8AC3E}">
        <p14:creationId xmlns:p14="http://schemas.microsoft.com/office/powerpoint/2010/main" val="2591622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Red option 2">
    <p:spTree>
      <p:nvGrpSpPr>
        <p:cNvPr id="1" name=""/>
        <p:cNvGrpSpPr/>
        <p:nvPr/>
      </p:nvGrpSpPr>
      <p:grpSpPr>
        <a:xfrm>
          <a:off x="0" y="0"/>
          <a:ext cx="0" cy="0"/>
          <a:chOff x="0" y="0"/>
          <a:chExt cx="0" cy="0"/>
        </a:xfrm>
      </p:grpSpPr>
      <p:pic>
        <p:nvPicPr>
          <p:cNvPr id="8"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4581155" y="-1217564"/>
            <a:ext cx="4611564" cy="683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4587876" cy="5143500"/>
          </a:xfrm>
          <a:prstGeom prst="rect">
            <a:avLst/>
          </a:prstGeom>
          <a:solidFill>
            <a:srgbClr val="E6462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9" descr="USY_MB1_PMS_1_Colour_Standard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title"/>
          </p:nvPr>
        </p:nvSpPr>
        <p:spPr>
          <a:xfrm>
            <a:off x="381888" y="1348202"/>
            <a:ext cx="3948875" cy="332683"/>
          </a:xfrm>
        </p:spPr>
        <p:txBody>
          <a:bodyPr anchor="t"/>
          <a:lstStyle>
            <a:lvl1pPr>
              <a:defRPr sz="2200">
                <a:solidFill>
                  <a:schemeClr val="bg1"/>
                </a:solidFill>
              </a:defRPr>
            </a:lvl1pPr>
          </a:lstStyle>
          <a:p>
            <a:r>
              <a:rPr lang="en-AU" smtClean="0"/>
              <a:t>Click to edit Master title style</a:t>
            </a:r>
            <a:endParaRPr lang="en-US" dirty="0"/>
          </a:p>
        </p:txBody>
      </p:sp>
      <p:sp>
        <p:nvSpPr>
          <p:cNvPr id="13"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5"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21069887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Divider - Option 2">
    <p:spTree>
      <p:nvGrpSpPr>
        <p:cNvPr id="1" name=""/>
        <p:cNvGrpSpPr/>
        <p:nvPr/>
      </p:nvGrpSpPr>
      <p:grpSpPr>
        <a:xfrm>
          <a:off x="0" y="0"/>
          <a:ext cx="0" cy="0"/>
          <a:chOff x="0" y="0"/>
          <a:chExt cx="0" cy="0"/>
        </a:xfrm>
      </p:grpSpPr>
      <p:sp>
        <p:nvSpPr>
          <p:cNvPr id="4" name="Rectangle 3"/>
          <p:cNvSpPr/>
          <p:nvPr/>
        </p:nvSpPr>
        <p:spPr>
          <a:xfrm>
            <a:off x="0" y="0"/>
            <a:ext cx="9144000" cy="51435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5" y="4440240"/>
            <a:ext cx="111125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p:cNvSpPr>
            <a:spLocks noGrp="1"/>
          </p:cNvSpPr>
          <p:nvPr>
            <p:ph type="title"/>
          </p:nvPr>
        </p:nvSpPr>
        <p:spPr>
          <a:xfrm>
            <a:off x="381888" y="1348202"/>
            <a:ext cx="3948875" cy="332683"/>
          </a:xfrm>
        </p:spPr>
        <p:txBody>
          <a:bodyPr tIns="0" anchor="t"/>
          <a:lstStyle>
            <a:lvl1pPr>
              <a:defRPr baseline="0">
                <a:solidFill>
                  <a:schemeClr val="bg1"/>
                </a:solidFill>
              </a:defRPr>
            </a:lvl1pPr>
          </a:lstStyle>
          <a:p>
            <a:r>
              <a:rPr lang="en-AU" smtClean="0"/>
              <a:t>Click to edit Master title style</a:t>
            </a:r>
            <a:endParaRPr lang="en-US" dirty="0"/>
          </a:p>
        </p:txBody>
      </p:sp>
      <p:sp>
        <p:nvSpPr>
          <p:cNvPr id="5" name="Text Placeholder 4"/>
          <p:cNvSpPr>
            <a:spLocks noGrp="1"/>
          </p:cNvSpPr>
          <p:nvPr>
            <p:ph type="body" sz="quarter" idx="11"/>
          </p:nvPr>
        </p:nvSpPr>
        <p:spPr>
          <a:xfrm>
            <a:off x="382773" y="1686487"/>
            <a:ext cx="3947991" cy="639366"/>
          </a:xfrm>
        </p:spPr>
        <p:txBody>
          <a:bodyPr tIns="72000"/>
          <a:lstStyle>
            <a:lvl1pPr marL="0" indent="0">
              <a:lnSpc>
                <a:spcPct val="90000"/>
              </a:lnSpc>
              <a:buNone/>
              <a:defRPr sz="24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412442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Divider - Option 3">
    <p:spTree>
      <p:nvGrpSpPr>
        <p:cNvPr id="1" name=""/>
        <p:cNvGrpSpPr/>
        <p:nvPr/>
      </p:nvGrpSpPr>
      <p:grpSpPr>
        <a:xfrm>
          <a:off x="0" y="0"/>
          <a:ext cx="0" cy="0"/>
          <a:chOff x="0" y="0"/>
          <a:chExt cx="0" cy="0"/>
        </a:xfrm>
      </p:grpSpPr>
      <p:sp>
        <p:nvSpPr>
          <p:cNvPr id="4" name="Rectangle 3"/>
          <p:cNvSpPr/>
          <p:nvPr/>
        </p:nvSpPr>
        <p:spPr>
          <a:xfrm>
            <a:off x="0" y="0"/>
            <a:ext cx="9144000" cy="51435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7" descr="USY_MB1_PMS_1_Colour_Standard_Logo.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8"/>
          <p:cNvSpPr>
            <a:spLocks noGrp="1"/>
          </p:cNvSpPr>
          <p:nvPr>
            <p:ph type="title"/>
          </p:nvPr>
        </p:nvSpPr>
        <p:spPr>
          <a:xfrm>
            <a:off x="381888" y="1348202"/>
            <a:ext cx="3948875" cy="332683"/>
          </a:xfrm>
        </p:spPr>
        <p:txBody>
          <a:bodyPr tIns="0" anchor="t"/>
          <a:lstStyle>
            <a:lvl1pPr>
              <a:defRPr baseline="0">
                <a:solidFill>
                  <a:schemeClr val="tx1"/>
                </a:solidFill>
              </a:defRPr>
            </a:lvl1pPr>
          </a:lstStyle>
          <a:p>
            <a:r>
              <a:rPr lang="en-AU" smtClean="0"/>
              <a:t>Click to edit Master title style</a:t>
            </a:r>
            <a:endParaRPr lang="en-US" dirty="0"/>
          </a:p>
        </p:txBody>
      </p:sp>
      <p:sp>
        <p:nvSpPr>
          <p:cNvPr id="8" name="Text Placeholder 4"/>
          <p:cNvSpPr>
            <a:spLocks noGrp="1"/>
          </p:cNvSpPr>
          <p:nvPr>
            <p:ph type="body" sz="quarter" idx="11"/>
          </p:nvPr>
        </p:nvSpPr>
        <p:spPr>
          <a:xfrm>
            <a:off x="382773" y="1686487"/>
            <a:ext cx="3947991" cy="639366"/>
          </a:xfrm>
        </p:spPr>
        <p:txBody>
          <a:bodyPr tIns="72000"/>
          <a:lstStyle>
            <a:lvl1pPr marL="0" indent="0">
              <a:lnSpc>
                <a:spcPct val="90000"/>
              </a:lnSpc>
              <a:buNone/>
              <a:defRPr sz="24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857315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Divider - Option 4">
    <p:spTree>
      <p:nvGrpSpPr>
        <p:cNvPr id="1" name=""/>
        <p:cNvGrpSpPr/>
        <p:nvPr/>
      </p:nvGrpSpPr>
      <p:grpSpPr>
        <a:xfrm>
          <a:off x="0" y="0"/>
          <a:ext cx="0" cy="0"/>
          <a:chOff x="0" y="0"/>
          <a:chExt cx="0" cy="0"/>
        </a:xfrm>
      </p:grpSpPr>
      <p:sp>
        <p:nvSpPr>
          <p:cNvPr id="4" name="Rectangle 3"/>
          <p:cNvSpPr/>
          <p:nvPr/>
        </p:nvSpPr>
        <p:spPr>
          <a:xfrm>
            <a:off x="0" y="0"/>
            <a:ext cx="9144000" cy="51435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5" y="4440240"/>
            <a:ext cx="111125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8"/>
          <p:cNvSpPr>
            <a:spLocks noGrp="1"/>
          </p:cNvSpPr>
          <p:nvPr>
            <p:ph type="title"/>
          </p:nvPr>
        </p:nvSpPr>
        <p:spPr>
          <a:xfrm>
            <a:off x="381888" y="1348202"/>
            <a:ext cx="3948875" cy="332683"/>
          </a:xfrm>
        </p:spPr>
        <p:txBody>
          <a:bodyPr tIns="0" anchor="t"/>
          <a:lstStyle>
            <a:lvl1pPr>
              <a:defRPr baseline="0">
                <a:solidFill>
                  <a:schemeClr val="bg1"/>
                </a:solidFill>
              </a:defRPr>
            </a:lvl1pPr>
          </a:lstStyle>
          <a:p>
            <a:r>
              <a:rPr lang="en-AU" smtClean="0"/>
              <a:t>Click to edit Master title style</a:t>
            </a:r>
            <a:endParaRPr lang="en-US" dirty="0"/>
          </a:p>
        </p:txBody>
      </p:sp>
      <p:sp>
        <p:nvSpPr>
          <p:cNvPr id="10" name="Text Placeholder 4"/>
          <p:cNvSpPr>
            <a:spLocks noGrp="1"/>
          </p:cNvSpPr>
          <p:nvPr>
            <p:ph type="body" sz="quarter" idx="11"/>
          </p:nvPr>
        </p:nvSpPr>
        <p:spPr>
          <a:xfrm>
            <a:off x="382773" y="1686487"/>
            <a:ext cx="3947991" cy="639366"/>
          </a:xfrm>
        </p:spPr>
        <p:txBody>
          <a:bodyPr tIns="72000"/>
          <a:lstStyle>
            <a:lvl1pPr marL="0" indent="0">
              <a:lnSpc>
                <a:spcPct val="90000"/>
              </a:lnSpc>
              <a:buNone/>
              <a:defRPr sz="24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536977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AU"/>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AU"/>
          </a:p>
        </p:txBody>
      </p:sp>
      <p:sp>
        <p:nvSpPr>
          <p:cNvPr id="4" name="Date Placeholder 3"/>
          <p:cNvSpPr>
            <a:spLocks noGrp="1"/>
          </p:cNvSpPr>
          <p:nvPr>
            <p:ph type="dt" sz="half" idx="10"/>
          </p:nvPr>
        </p:nvSpPr>
        <p:spPr>
          <a:xfrm>
            <a:off x="628650" y="4767263"/>
            <a:ext cx="2057400" cy="273844"/>
          </a:xfrm>
          <a:prstGeom prst="rect">
            <a:avLst/>
          </a:prstGeom>
        </p:spPr>
        <p:txBody>
          <a:bodyPr lIns="68580" tIns="34290" rIns="68580" bIns="34290"/>
          <a:lstStyle/>
          <a:p>
            <a:fld id="{B94DF1E4-877F-4D0E-8065-9075E6470C48}" type="datetimeFigureOut">
              <a:rPr lang="en-AU" smtClean="0"/>
              <a:t>8/12/16</a:t>
            </a:fld>
            <a:endParaRPr lang="en-AU"/>
          </a:p>
        </p:txBody>
      </p:sp>
      <p:sp>
        <p:nvSpPr>
          <p:cNvPr id="5" name="Footer Placeholder 4"/>
          <p:cNvSpPr>
            <a:spLocks noGrp="1"/>
          </p:cNvSpPr>
          <p:nvPr>
            <p:ph type="ftr" sz="quarter" idx="11"/>
          </p:nvPr>
        </p:nvSpPr>
        <p:spPr>
          <a:xfrm>
            <a:off x="3028950" y="4767263"/>
            <a:ext cx="3086100" cy="273844"/>
          </a:xfrm>
          <a:prstGeom prst="rect">
            <a:avLst/>
          </a:prstGeom>
        </p:spPr>
        <p:txBody>
          <a:bodyPr lIns="68580" tIns="34290" rIns="68580" bIns="34290"/>
          <a:lstStyle/>
          <a:p>
            <a:endParaRPr lang="en-AU"/>
          </a:p>
        </p:txBody>
      </p:sp>
      <p:sp>
        <p:nvSpPr>
          <p:cNvPr id="6" name="Slide Number Placeholder 5"/>
          <p:cNvSpPr>
            <a:spLocks noGrp="1"/>
          </p:cNvSpPr>
          <p:nvPr>
            <p:ph type="sldNum" sz="quarter" idx="12"/>
          </p:nvPr>
        </p:nvSpPr>
        <p:spPr>
          <a:xfrm>
            <a:off x="6457950" y="4767263"/>
            <a:ext cx="2057400" cy="273844"/>
          </a:xfrm>
          <a:prstGeom prst="rect">
            <a:avLst/>
          </a:prstGeom>
        </p:spPr>
        <p:txBody>
          <a:bodyPr lIns="68580" tIns="34290" rIns="68580" bIns="34290"/>
          <a:lstStyle/>
          <a:p>
            <a:fld id="{71A178EC-C53C-45C6-8889-5CE45B0D7841}" type="slidenum">
              <a:rPr lang="en-AU" smtClean="0"/>
              <a:t>‹#›</a:t>
            </a:fld>
            <a:endParaRPr lang="en-AU"/>
          </a:p>
        </p:txBody>
      </p:sp>
    </p:spTree>
    <p:extLst>
      <p:ext uri="{BB962C8B-B14F-4D97-AF65-F5344CB8AC3E}">
        <p14:creationId xmlns:p14="http://schemas.microsoft.com/office/powerpoint/2010/main" val="4199310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Red option 3">
    <p:spTree>
      <p:nvGrpSpPr>
        <p:cNvPr id="1" name=""/>
        <p:cNvGrpSpPr/>
        <p:nvPr/>
      </p:nvGrpSpPr>
      <p:grpSpPr>
        <a:xfrm>
          <a:off x="0" y="0"/>
          <a:ext cx="0" cy="0"/>
          <a:chOff x="0" y="0"/>
          <a:chExt cx="0" cy="0"/>
        </a:xfrm>
      </p:grpSpPr>
      <p:pic>
        <p:nvPicPr>
          <p:cNvPr id="5" name="Picture 6" descr="Cropped images_Widescreen_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560889" y="0"/>
            <a:ext cx="4595812"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4587876" cy="5143500"/>
          </a:xfrm>
          <a:prstGeom prst="rect">
            <a:avLst/>
          </a:prstGeom>
          <a:solidFill>
            <a:srgbClr val="E6462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9" descr="USY_MB1_PMS_1_Colour_Standard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8"/>
          <p:cNvSpPr>
            <a:spLocks noGrp="1"/>
          </p:cNvSpPr>
          <p:nvPr>
            <p:ph type="title"/>
          </p:nvPr>
        </p:nvSpPr>
        <p:spPr>
          <a:xfrm>
            <a:off x="381888" y="1348202"/>
            <a:ext cx="3948875" cy="332683"/>
          </a:xfrm>
        </p:spPr>
        <p:txBody>
          <a:bodyPr anchor="t"/>
          <a:lstStyle>
            <a:lvl1pPr>
              <a:defRPr sz="2200">
                <a:solidFill>
                  <a:schemeClr val="bg1"/>
                </a:solidFill>
              </a:defRPr>
            </a:lvl1pPr>
          </a:lstStyle>
          <a:p>
            <a:r>
              <a:rPr lang="en-AU" smtClean="0"/>
              <a:t>Click to edit Master title style</a:t>
            </a:r>
            <a:endParaRPr lang="en-US" dirty="0"/>
          </a:p>
        </p:txBody>
      </p:sp>
      <p:sp>
        <p:nvSpPr>
          <p:cNvPr id="8"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1"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682712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Red option 4">
    <p:spTree>
      <p:nvGrpSpPr>
        <p:cNvPr id="1" name=""/>
        <p:cNvGrpSpPr/>
        <p:nvPr/>
      </p:nvGrpSpPr>
      <p:grpSpPr>
        <a:xfrm>
          <a:off x="0" y="0"/>
          <a:ext cx="0" cy="0"/>
          <a:chOff x="0" y="0"/>
          <a:chExt cx="0" cy="0"/>
        </a:xfrm>
      </p:grpSpPr>
      <p:pic>
        <p:nvPicPr>
          <p:cNvPr id="5" name="Picture 6" descr="Cropped images_Widescreen_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560889" y="0"/>
            <a:ext cx="4595812"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4587876" cy="5143500"/>
          </a:xfrm>
          <a:prstGeom prst="rect">
            <a:avLst/>
          </a:prstGeom>
          <a:solidFill>
            <a:srgbClr val="E6462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9" descr="USY_MB1_PMS_1_Colour_Standard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8"/>
          <p:cNvSpPr>
            <a:spLocks noGrp="1"/>
          </p:cNvSpPr>
          <p:nvPr>
            <p:ph type="title"/>
          </p:nvPr>
        </p:nvSpPr>
        <p:spPr>
          <a:xfrm>
            <a:off x="381888" y="1348202"/>
            <a:ext cx="3948875" cy="332683"/>
          </a:xfrm>
        </p:spPr>
        <p:txBody>
          <a:bodyPr anchor="t"/>
          <a:lstStyle>
            <a:lvl1pPr>
              <a:defRPr sz="2200">
                <a:solidFill>
                  <a:schemeClr val="bg1"/>
                </a:solidFill>
              </a:defRPr>
            </a:lvl1pPr>
          </a:lstStyle>
          <a:p>
            <a:r>
              <a:rPr lang="en-AU" smtClean="0"/>
              <a:t>Click to edit Master title style</a:t>
            </a:r>
            <a:endParaRPr lang="en-US" dirty="0"/>
          </a:p>
        </p:txBody>
      </p:sp>
      <p:sp>
        <p:nvSpPr>
          <p:cNvPr id="8"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1"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2545800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Red option 5 (no imag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rgbClr val="E6462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7" descr="USY_MB1_PMS_1_Colour_Standard_Logo.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8"/>
          <p:cNvSpPr>
            <a:spLocks noGrp="1"/>
          </p:cNvSpPr>
          <p:nvPr>
            <p:ph type="title"/>
          </p:nvPr>
        </p:nvSpPr>
        <p:spPr>
          <a:xfrm>
            <a:off x="381888" y="1348202"/>
            <a:ext cx="3948875" cy="332683"/>
          </a:xfrm>
        </p:spPr>
        <p:txBody>
          <a:bodyPr anchor="t"/>
          <a:lstStyle>
            <a:lvl1pPr>
              <a:defRPr sz="2200">
                <a:solidFill>
                  <a:schemeClr val="bg1"/>
                </a:solidFill>
              </a:defRPr>
            </a:lvl1pPr>
          </a:lstStyle>
          <a:p>
            <a:r>
              <a:rPr lang="en-AU" smtClean="0"/>
              <a:t>Click to edit Master title style</a:t>
            </a:r>
            <a:endParaRPr lang="en-US" dirty="0"/>
          </a:p>
        </p:txBody>
      </p:sp>
      <p:sp>
        <p:nvSpPr>
          <p:cNvPr id="8"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1"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1835458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White option 1 (add own image)">
    <p:spTree>
      <p:nvGrpSpPr>
        <p:cNvPr id="1" name=""/>
        <p:cNvGrpSpPr/>
        <p:nvPr/>
      </p:nvGrpSpPr>
      <p:grpSpPr>
        <a:xfrm>
          <a:off x="0" y="0"/>
          <a:ext cx="0" cy="0"/>
          <a:chOff x="0" y="0"/>
          <a:chExt cx="0" cy="0"/>
        </a:xfrm>
      </p:grpSpPr>
      <p:sp>
        <p:nvSpPr>
          <p:cNvPr id="6" name="Rectangle 5"/>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7" descr="USY_MB1_PMS_1_Colour_Standard_Logo.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Picture Placeholder 13"/>
          <p:cNvSpPr>
            <a:spLocks noGrp="1"/>
          </p:cNvSpPr>
          <p:nvPr>
            <p:ph type="pic" sz="quarter" idx="12"/>
          </p:nvPr>
        </p:nvSpPr>
        <p:spPr>
          <a:xfrm>
            <a:off x="4645171" y="313768"/>
            <a:ext cx="4035774" cy="4513166"/>
          </a:xfrm>
          <a:solidFill>
            <a:schemeClr val="accent4"/>
          </a:solidFill>
          <a:ln>
            <a:noFill/>
          </a:ln>
        </p:spPr>
        <p:txBody>
          <a:bodyPr rtlCol="0" anchor="ctr">
            <a:normAutofit/>
          </a:bodyPr>
          <a:lstStyle>
            <a:lvl1pPr marL="0" indent="0" algn="ctr">
              <a:buNone/>
              <a:defRPr/>
            </a:lvl1pPr>
          </a:lstStyle>
          <a:p>
            <a:pPr lvl="0"/>
            <a:r>
              <a:rPr lang="en-AU" noProof="0" smtClean="0"/>
              <a:t>Drag picture to placeholder or click icon to add</a:t>
            </a:r>
            <a:endParaRPr lang="en-US" noProof="0" dirty="0"/>
          </a:p>
        </p:txBody>
      </p:sp>
      <p:sp>
        <p:nvSpPr>
          <p:cNvPr id="11" name="Title 8"/>
          <p:cNvSpPr>
            <a:spLocks noGrp="1"/>
          </p:cNvSpPr>
          <p:nvPr>
            <p:ph type="title"/>
          </p:nvPr>
        </p:nvSpPr>
        <p:spPr>
          <a:xfrm>
            <a:off x="381888" y="1348202"/>
            <a:ext cx="3948875" cy="332683"/>
          </a:xfrm>
        </p:spPr>
        <p:txBody>
          <a:bodyPr anchor="t"/>
          <a:lstStyle>
            <a:lvl1pPr>
              <a:defRPr sz="2200">
                <a:solidFill>
                  <a:srgbClr val="E64626"/>
                </a:solidFill>
              </a:defRPr>
            </a:lvl1pPr>
          </a:lstStyle>
          <a:p>
            <a:r>
              <a:rPr lang="en-AU" smtClean="0"/>
              <a:t>Click to edit Master title style</a:t>
            </a:r>
            <a:endParaRPr lang="en-US" dirty="0"/>
          </a:p>
        </p:txBody>
      </p:sp>
      <p:sp>
        <p:nvSpPr>
          <p:cNvPr id="12"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3"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2360073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White option 2">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7" descr="Cropped images_Widescreen_5.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645027" y="314325"/>
            <a:ext cx="4035426"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USY_MB1_PMS_1_Colour_Standard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8"/>
          <p:cNvSpPr>
            <a:spLocks noGrp="1"/>
          </p:cNvSpPr>
          <p:nvPr>
            <p:ph type="title"/>
          </p:nvPr>
        </p:nvSpPr>
        <p:spPr>
          <a:xfrm>
            <a:off x="381888" y="1348202"/>
            <a:ext cx="3948875" cy="332683"/>
          </a:xfrm>
        </p:spPr>
        <p:txBody>
          <a:bodyPr anchor="t"/>
          <a:lstStyle>
            <a:lvl1pPr>
              <a:defRPr sz="2200">
                <a:solidFill>
                  <a:srgbClr val="E64626"/>
                </a:solidFill>
              </a:defRPr>
            </a:lvl1pPr>
          </a:lstStyle>
          <a:p>
            <a:r>
              <a:rPr lang="en-AU" smtClean="0"/>
              <a:t>Click to edit Master title style</a:t>
            </a:r>
            <a:endParaRPr lang="en-US" dirty="0"/>
          </a:p>
        </p:txBody>
      </p:sp>
      <p:sp>
        <p:nvSpPr>
          <p:cNvPr id="11"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2"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113445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 White option 3">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7" descr="Cropped images_Widescreen_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649790" y="314328"/>
            <a:ext cx="4030661" cy="45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USY_MB1_PMS_1_Colour_Standard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8"/>
          <p:cNvSpPr>
            <a:spLocks noGrp="1"/>
          </p:cNvSpPr>
          <p:nvPr>
            <p:ph type="title"/>
          </p:nvPr>
        </p:nvSpPr>
        <p:spPr>
          <a:xfrm>
            <a:off x="381888" y="1348202"/>
            <a:ext cx="3948875" cy="332683"/>
          </a:xfrm>
        </p:spPr>
        <p:txBody>
          <a:bodyPr anchor="t"/>
          <a:lstStyle>
            <a:lvl1pPr>
              <a:defRPr sz="2200">
                <a:solidFill>
                  <a:srgbClr val="E64626"/>
                </a:solidFill>
              </a:defRPr>
            </a:lvl1pPr>
          </a:lstStyle>
          <a:p>
            <a:r>
              <a:rPr lang="en-AU" smtClean="0"/>
              <a:t>Click to edit Master title style</a:t>
            </a:r>
            <a:endParaRPr lang="en-US" dirty="0"/>
          </a:p>
        </p:txBody>
      </p:sp>
      <p:sp>
        <p:nvSpPr>
          <p:cNvPr id="11"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2"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2866307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 White option 4">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7" descr="Cropped images_Widescreen_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645027" y="309565"/>
            <a:ext cx="4035426" cy="451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USY_MB1_PMS_1_Colour_Standard_Log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028" y="4443416"/>
            <a:ext cx="1109662"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8"/>
          <p:cNvSpPr>
            <a:spLocks noGrp="1"/>
          </p:cNvSpPr>
          <p:nvPr>
            <p:ph type="title"/>
          </p:nvPr>
        </p:nvSpPr>
        <p:spPr>
          <a:xfrm>
            <a:off x="381888" y="1348202"/>
            <a:ext cx="3948875" cy="332683"/>
          </a:xfrm>
        </p:spPr>
        <p:txBody>
          <a:bodyPr anchor="t"/>
          <a:lstStyle>
            <a:lvl1pPr>
              <a:defRPr sz="2200">
                <a:solidFill>
                  <a:srgbClr val="E64626"/>
                </a:solidFill>
              </a:defRPr>
            </a:lvl1pPr>
          </a:lstStyle>
          <a:p>
            <a:r>
              <a:rPr lang="en-AU" smtClean="0"/>
              <a:t>Click to edit Master title style</a:t>
            </a:r>
            <a:endParaRPr lang="en-US" dirty="0"/>
          </a:p>
        </p:txBody>
      </p:sp>
      <p:sp>
        <p:nvSpPr>
          <p:cNvPr id="11" name="Text Placeholder 4"/>
          <p:cNvSpPr>
            <a:spLocks noGrp="1"/>
          </p:cNvSpPr>
          <p:nvPr>
            <p:ph type="body" sz="quarter" idx="11"/>
          </p:nvPr>
        </p:nvSpPr>
        <p:spPr>
          <a:xfrm>
            <a:off x="366947" y="2520727"/>
            <a:ext cx="3963817" cy="639366"/>
          </a:xfrm>
        </p:spPr>
        <p:txBody>
          <a:bodyPr/>
          <a:lstStyle>
            <a:lvl1pPr marL="0" indent="0">
              <a:lnSpc>
                <a:spcPct val="90000"/>
              </a:lnSpc>
              <a:buNone/>
              <a:defRPr sz="1200"/>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a:p>
            <a:pPr lvl="1"/>
            <a:r>
              <a:rPr lang="en-AU" smtClean="0"/>
              <a:t>Second level</a:t>
            </a:r>
          </a:p>
          <a:p>
            <a:pPr lvl="2"/>
            <a:r>
              <a:rPr lang="en-AU" smtClean="0"/>
              <a:t>Third level</a:t>
            </a:r>
          </a:p>
        </p:txBody>
      </p:sp>
      <p:sp>
        <p:nvSpPr>
          <p:cNvPr id="12" name="Text Placeholder 4"/>
          <p:cNvSpPr>
            <a:spLocks noGrp="1"/>
          </p:cNvSpPr>
          <p:nvPr>
            <p:ph type="body" sz="quarter" idx="13"/>
          </p:nvPr>
        </p:nvSpPr>
        <p:spPr>
          <a:xfrm>
            <a:off x="382770" y="1686487"/>
            <a:ext cx="3947993" cy="639366"/>
          </a:xfrm>
        </p:spPr>
        <p:txBody>
          <a:bodyPr/>
          <a:lstStyle>
            <a:lvl1pPr marL="0" indent="0">
              <a:lnSpc>
                <a:spcPct val="90000"/>
              </a:lnSpc>
              <a:buNone/>
              <a:defRPr sz="2200">
                <a:solidFill>
                  <a:srgbClr val="00000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AU" smtClean="0"/>
              <a:t>Click to edit Master text styles</a:t>
            </a:r>
          </a:p>
        </p:txBody>
      </p:sp>
    </p:spTree>
    <p:extLst>
      <p:ext uri="{BB962C8B-B14F-4D97-AF65-F5344CB8AC3E}">
        <p14:creationId xmlns:p14="http://schemas.microsoft.com/office/powerpoint/2010/main" val="804526991"/>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87313"/>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Insert slide title here… 24pt</a:t>
            </a:r>
          </a:p>
        </p:txBody>
      </p:sp>
      <p:sp>
        <p:nvSpPr>
          <p:cNvPr id="1027" name="Text Placeholder 2"/>
          <p:cNvSpPr>
            <a:spLocks noGrp="1"/>
          </p:cNvSpPr>
          <p:nvPr>
            <p:ph type="body" idx="1"/>
          </p:nvPr>
        </p:nvSpPr>
        <p:spPr bwMode="auto">
          <a:xfrm>
            <a:off x="457200" y="1019175"/>
            <a:ext cx="8229600" cy="357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Sub-heading Bold… 20pt</a:t>
            </a:r>
          </a:p>
          <a:p>
            <a:pPr lvl="0"/>
            <a:r>
              <a:rPr lang="en-US"/>
              <a:t>Add body copy </a:t>
            </a:r>
          </a:p>
          <a:p>
            <a:pPr lvl="0"/>
            <a:r>
              <a:rPr lang="en-US"/>
              <a:t>Add bullet point</a:t>
            </a:r>
          </a:p>
          <a:p>
            <a:pPr lvl="0"/>
            <a:r>
              <a:rPr lang="en-US"/>
              <a:t>Add bullet point</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47" r:id="rId19"/>
    <p:sldLayoutId id="2147483748" r:id="rId20"/>
    <p:sldLayoutId id="2147483749" r:id="rId21"/>
    <p:sldLayoutId id="2147483750" r:id="rId22"/>
    <p:sldLayoutId id="2147483751" r:id="rId23"/>
  </p:sldLayoutIdLst>
  <p:txStyles>
    <p:titleStyle>
      <a:lvl1pPr algn="l" defTabSz="457200" rtl="0" eaLnBrk="1" fontAlgn="base" hangingPunct="1">
        <a:spcBef>
          <a:spcPct val="0"/>
        </a:spcBef>
        <a:spcAft>
          <a:spcPct val="0"/>
        </a:spcAft>
        <a:defRPr sz="2400" b="1" kern="1200">
          <a:solidFill>
            <a:srgbClr val="E64626"/>
          </a:solidFill>
          <a:latin typeface="Tw Cen MT"/>
          <a:ea typeface="ＭＳ Ｐゴシック" charset="0"/>
          <a:cs typeface="Tw Cen MT"/>
        </a:defRPr>
      </a:lvl1pPr>
      <a:lvl2pPr algn="l" defTabSz="457200" rtl="0" eaLnBrk="1" fontAlgn="base" hangingPunct="1">
        <a:spcBef>
          <a:spcPct val="0"/>
        </a:spcBef>
        <a:spcAft>
          <a:spcPct val="0"/>
        </a:spcAft>
        <a:defRPr sz="2400" b="1">
          <a:solidFill>
            <a:schemeClr val="accent1"/>
          </a:solidFill>
          <a:latin typeface="Tw Cen MT" charset="0"/>
          <a:ea typeface="ＭＳ Ｐゴシック" charset="0"/>
        </a:defRPr>
      </a:lvl2pPr>
      <a:lvl3pPr algn="l" defTabSz="457200" rtl="0" eaLnBrk="1" fontAlgn="base" hangingPunct="1">
        <a:spcBef>
          <a:spcPct val="0"/>
        </a:spcBef>
        <a:spcAft>
          <a:spcPct val="0"/>
        </a:spcAft>
        <a:defRPr sz="2400" b="1">
          <a:solidFill>
            <a:schemeClr val="accent1"/>
          </a:solidFill>
          <a:latin typeface="Tw Cen MT" charset="0"/>
          <a:ea typeface="ＭＳ Ｐゴシック" charset="0"/>
        </a:defRPr>
      </a:lvl3pPr>
      <a:lvl4pPr algn="l" defTabSz="457200" rtl="0" eaLnBrk="1" fontAlgn="base" hangingPunct="1">
        <a:spcBef>
          <a:spcPct val="0"/>
        </a:spcBef>
        <a:spcAft>
          <a:spcPct val="0"/>
        </a:spcAft>
        <a:defRPr sz="2400" b="1">
          <a:solidFill>
            <a:schemeClr val="accent1"/>
          </a:solidFill>
          <a:latin typeface="Tw Cen MT" charset="0"/>
          <a:ea typeface="ＭＳ Ｐゴシック" charset="0"/>
        </a:defRPr>
      </a:lvl4pPr>
      <a:lvl5pPr algn="l" defTabSz="457200" rtl="0" eaLnBrk="1" fontAlgn="base" hangingPunct="1">
        <a:spcBef>
          <a:spcPct val="0"/>
        </a:spcBef>
        <a:spcAft>
          <a:spcPct val="0"/>
        </a:spcAft>
        <a:defRPr sz="2400" b="1">
          <a:solidFill>
            <a:schemeClr val="accent1"/>
          </a:solidFill>
          <a:latin typeface="Tw Cen MT" charset="0"/>
          <a:ea typeface="ＭＳ Ｐゴシック" charset="0"/>
        </a:defRPr>
      </a:lvl5pPr>
      <a:lvl6pPr marL="457200" algn="l" defTabSz="457200" rtl="0" eaLnBrk="1" fontAlgn="base" hangingPunct="1">
        <a:spcBef>
          <a:spcPct val="0"/>
        </a:spcBef>
        <a:spcAft>
          <a:spcPct val="0"/>
        </a:spcAft>
        <a:defRPr sz="2400" b="1">
          <a:solidFill>
            <a:schemeClr val="accent1"/>
          </a:solidFill>
          <a:latin typeface="Tw Cen MT" charset="0"/>
          <a:ea typeface="ＭＳ Ｐゴシック" charset="0"/>
        </a:defRPr>
      </a:lvl6pPr>
      <a:lvl7pPr marL="914400" algn="l" defTabSz="457200" rtl="0" eaLnBrk="1" fontAlgn="base" hangingPunct="1">
        <a:spcBef>
          <a:spcPct val="0"/>
        </a:spcBef>
        <a:spcAft>
          <a:spcPct val="0"/>
        </a:spcAft>
        <a:defRPr sz="2400" b="1">
          <a:solidFill>
            <a:schemeClr val="accent1"/>
          </a:solidFill>
          <a:latin typeface="Tw Cen MT" charset="0"/>
          <a:ea typeface="ＭＳ Ｐゴシック" charset="0"/>
        </a:defRPr>
      </a:lvl7pPr>
      <a:lvl8pPr marL="1371600" algn="l" defTabSz="457200" rtl="0" eaLnBrk="1" fontAlgn="base" hangingPunct="1">
        <a:spcBef>
          <a:spcPct val="0"/>
        </a:spcBef>
        <a:spcAft>
          <a:spcPct val="0"/>
        </a:spcAft>
        <a:defRPr sz="2400" b="1">
          <a:solidFill>
            <a:schemeClr val="accent1"/>
          </a:solidFill>
          <a:latin typeface="Tw Cen MT" charset="0"/>
          <a:ea typeface="ＭＳ Ｐゴシック" charset="0"/>
        </a:defRPr>
      </a:lvl8pPr>
      <a:lvl9pPr marL="1828800" algn="l" defTabSz="457200" rtl="0" eaLnBrk="1" fontAlgn="base" hangingPunct="1">
        <a:spcBef>
          <a:spcPct val="0"/>
        </a:spcBef>
        <a:spcAft>
          <a:spcPct val="0"/>
        </a:spcAft>
        <a:defRPr sz="2400" b="1">
          <a:solidFill>
            <a:schemeClr val="accent1"/>
          </a:solidFill>
          <a:latin typeface="Tw Cen MT" charset="0"/>
          <a:ea typeface="ＭＳ Ｐゴシック" charset="0"/>
        </a:defRPr>
      </a:lvl9pPr>
    </p:titleStyle>
    <p:bodyStyle>
      <a:lvl1pPr marL="342900" indent="-342900" algn="l" defTabSz="457200" rtl="0" eaLnBrk="1" fontAlgn="base" hangingPunct="1">
        <a:spcBef>
          <a:spcPct val="20000"/>
        </a:spcBef>
        <a:spcAft>
          <a:spcPct val="0"/>
        </a:spcAft>
        <a:buFont typeface="Lucida Grande" charset="0"/>
        <a:buChar char="–"/>
        <a:defRPr sz="2000" kern="1200">
          <a:solidFill>
            <a:schemeClr val="tx1"/>
          </a:solidFill>
          <a:latin typeface="Tw Cen MT"/>
          <a:ea typeface="ＭＳ Ｐゴシック" charset="0"/>
          <a:cs typeface="Tw Cen MT"/>
        </a:defRPr>
      </a:lvl1pPr>
      <a:lvl2pPr marL="742950" indent="-28575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2pPr>
      <a:lvl3pPr marL="1143000" indent="-22860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hyperlink" Target="mailto:S.Barrie@westernsydney.edu.au" TargetMode="External"/><Relationship Id="rId5" Type="http://schemas.openxmlformats.org/officeDocument/2006/relationships/image" Target="../media/image11.png"/><Relationship Id="rId1" Type="http://schemas.openxmlformats.org/officeDocument/2006/relationships/slideLayout" Target="../slideLayouts/slideLayout2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hyperlink" Target="http://reframingphd.com.au/" TargetMode="External"/><Relationship Id="rId4" Type="http://schemas.openxmlformats.org/officeDocument/2006/relationships/image" Target="../media/image12.jpeg"/><Relationship Id="rId1" Type="http://schemas.openxmlformats.org/officeDocument/2006/relationships/slideLayout" Target="../slideLayouts/slideLayout23.xml"/><Relationship Id="rId2"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F2137"/>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flipH="1">
            <a:off x="0" y="0"/>
            <a:ext cx="3890778" cy="5143500"/>
          </a:xfrm>
          <a:prstGeom prst="rect">
            <a:avLst/>
          </a:prstGeom>
        </p:spPr>
      </p:pic>
      <p:sp>
        <p:nvSpPr>
          <p:cNvPr id="2" name="Title 1"/>
          <p:cNvSpPr>
            <a:spLocks noGrp="1"/>
          </p:cNvSpPr>
          <p:nvPr>
            <p:ph type="ctrTitle"/>
          </p:nvPr>
        </p:nvSpPr>
        <p:spPr>
          <a:xfrm>
            <a:off x="2118592" y="253289"/>
            <a:ext cx="6894783" cy="2454921"/>
          </a:xfrm>
          <a:noFill/>
        </p:spPr>
        <p:txBody>
          <a:bodyPr>
            <a:normAutofit/>
          </a:bodyPr>
          <a:lstStyle/>
          <a:p>
            <a:pPr algn="r"/>
            <a:r>
              <a:rPr lang="en-AU" sz="2700" dirty="0" smtClean="0">
                <a:solidFill>
                  <a:srgbClr val="FF5C5E"/>
                </a:solidFill>
                <a:latin typeface="+mn-lt"/>
                <a:ea typeface="+mn-ea"/>
                <a:cs typeface="+mn-cs"/>
              </a:rPr>
              <a:t>Beyond </a:t>
            </a:r>
            <a:r>
              <a:rPr lang="en-AU" sz="2700" dirty="0">
                <a:solidFill>
                  <a:srgbClr val="FF5C5E"/>
                </a:solidFill>
                <a:latin typeface="+mn-lt"/>
                <a:ea typeface="+mn-ea"/>
                <a:cs typeface="+mn-cs"/>
              </a:rPr>
              <a:t>bolt on: re-imagining teaching development for the Australian </a:t>
            </a:r>
            <a:r>
              <a:rPr lang="en-AU" sz="2700" dirty="0" smtClean="0">
                <a:solidFill>
                  <a:srgbClr val="FF5C5E"/>
                </a:solidFill>
                <a:latin typeface="+mn-lt"/>
                <a:ea typeface="+mn-ea"/>
                <a:cs typeface="+mn-cs"/>
              </a:rPr>
              <a:t>PhD </a:t>
            </a:r>
            <a:r>
              <a:rPr lang="en-AU" dirty="0">
                <a:solidFill>
                  <a:srgbClr val="FF5C5E"/>
                </a:solidFill>
                <a:latin typeface="+mn-lt"/>
                <a:ea typeface="+mn-ea"/>
                <a:cs typeface="+mn-cs"/>
              </a:rPr>
              <a:t/>
            </a:r>
            <a:br>
              <a:rPr lang="en-AU" dirty="0">
                <a:solidFill>
                  <a:srgbClr val="FF5C5E"/>
                </a:solidFill>
                <a:latin typeface="+mn-lt"/>
                <a:ea typeface="+mn-ea"/>
                <a:cs typeface="+mn-cs"/>
              </a:rPr>
            </a:br>
            <a:endParaRPr lang="en-AU" dirty="0">
              <a:solidFill>
                <a:srgbClr val="FF5C5E"/>
              </a:solidFill>
              <a:latin typeface="+mn-lt"/>
              <a:ea typeface="+mn-ea"/>
              <a:cs typeface="+mn-cs"/>
            </a:endParaRPr>
          </a:p>
        </p:txBody>
      </p:sp>
      <p:sp>
        <p:nvSpPr>
          <p:cNvPr id="6" name="Text Placeholder 4"/>
          <p:cNvSpPr txBox="1">
            <a:spLocks noGrp="1"/>
          </p:cNvSpPr>
          <p:nvPr>
            <p:ph type="subTitle" idx="1"/>
          </p:nvPr>
        </p:nvSpPr>
        <p:spPr>
          <a:xfrm>
            <a:off x="4466471" y="2374203"/>
            <a:ext cx="4510842" cy="954787"/>
          </a:xfrm>
          <a:prstGeom prst="rect">
            <a:avLst/>
          </a:prstGeom>
        </p:spPr>
        <p:txBody>
          <a:bodyPr/>
          <a:lstStyle>
            <a:lvl1pPr marL="342900" indent="-342900" algn="l" defTabSz="457200" rtl="0" eaLnBrk="1" fontAlgn="base" hangingPunct="1">
              <a:spcBef>
                <a:spcPct val="20000"/>
              </a:spcBef>
              <a:spcAft>
                <a:spcPct val="0"/>
              </a:spcAft>
              <a:buFont typeface="Lucida Grande" charset="0"/>
              <a:buChar char="–"/>
              <a:defRPr sz="2000" kern="1200">
                <a:solidFill>
                  <a:schemeClr val="tx1"/>
                </a:solidFill>
                <a:latin typeface="Tw Cen MT"/>
                <a:ea typeface="ＭＳ Ｐゴシック" charset="0"/>
                <a:cs typeface="Tw Cen MT"/>
              </a:defRPr>
            </a:lvl1pPr>
            <a:lvl2pPr marL="742950" indent="-28575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2pPr>
            <a:lvl3pPr marL="1143000" indent="-22860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Tw Cen MT"/>
                <a:ea typeface="ＭＳ Ｐゴシック" charset="0"/>
                <a:cs typeface="Tw Cen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solidFill>
                <a:latin typeface="Gill Sans"/>
                <a:cs typeface="Gill Sans"/>
              </a:rPr>
              <a:t>Society for Research in Higher Education Conference </a:t>
            </a:r>
          </a:p>
          <a:p>
            <a:pPr marL="0" indent="0">
              <a:buNone/>
            </a:pPr>
            <a:r>
              <a:rPr lang="en-US" sz="1400" dirty="0" smtClean="0">
                <a:solidFill>
                  <a:schemeClr val="bg1"/>
                </a:solidFill>
                <a:latin typeface="Gill Sans"/>
                <a:cs typeface="Gill Sans"/>
              </a:rPr>
              <a:t>Cardiff UK 2016</a:t>
            </a:r>
          </a:p>
          <a:p>
            <a:pPr marL="0" indent="0">
              <a:buNone/>
            </a:pPr>
            <a:endParaRPr lang="en-US" sz="1400" dirty="0">
              <a:solidFill>
                <a:schemeClr val="bg1"/>
              </a:solidFill>
              <a:latin typeface="Gill Sans"/>
              <a:cs typeface="Gill Sans"/>
            </a:endParaRPr>
          </a:p>
          <a:p>
            <a:pPr marL="0" indent="0">
              <a:buNone/>
            </a:pPr>
            <a:r>
              <a:rPr lang="en-US" sz="1400" dirty="0" smtClean="0">
                <a:solidFill>
                  <a:schemeClr val="bg1"/>
                </a:solidFill>
                <a:latin typeface="Gill Sans"/>
                <a:cs typeface="Gill Sans"/>
              </a:rPr>
              <a:t>Simon Barrie, (Western Sydney)</a:t>
            </a:r>
            <a:br>
              <a:rPr lang="en-US" sz="1400" dirty="0" smtClean="0">
                <a:solidFill>
                  <a:schemeClr val="bg1"/>
                </a:solidFill>
                <a:latin typeface="Gill Sans"/>
                <a:cs typeface="Gill Sans"/>
              </a:rPr>
            </a:br>
            <a:r>
              <a:rPr lang="en-US" sz="1400" dirty="0" smtClean="0">
                <a:solidFill>
                  <a:schemeClr val="bg1"/>
                </a:solidFill>
                <a:latin typeface="Gill Sans"/>
                <a:cs typeface="Gill Sans"/>
              </a:rPr>
              <a:t>Tai Peseta, Keith </a:t>
            </a:r>
            <a:r>
              <a:rPr lang="en-US" sz="1400" dirty="0" err="1" smtClean="0">
                <a:solidFill>
                  <a:schemeClr val="bg1"/>
                </a:solidFill>
                <a:latin typeface="Gill Sans"/>
                <a:cs typeface="Gill Sans"/>
              </a:rPr>
              <a:t>Trigwell</a:t>
            </a:r>
            <a:r>
              <a:rPr lang="en-US" sz="1400" dirty="0" smtClean="0">
                <a:solidFill>
                  <a:schemeClr val="bg1"/>
                </a:solidFill>
                <a:latin typeface="Gill Sans"/>
                <a:cs typeface="Gill Sans"/>
              </a:rPr>
              <a:t> &amp; Peter McCallum (Sydney)</a:t>
            </a:r>
            <a:br>
              <a:rPr lang="en-US" sz="1400" dirty="0" smtClean="0">
                <a:solidFill>
                  <a:schemeClr val="bg1"/>
                </a:solidFill>
                <a:latin typeface="Gill Sans"/>
                <a:cs typeface="Gill Sans"/>
              </a:rPr>
            </a:br>
            <a:r>
              <a:rPr lang="en-US" sz="1400" dirty="0" smtClean="0">
                <a:solidFill>
                  <a:schemeClr val="bg1"/>
                </a:solidFill>
                <a:latin typeface="Gill Sans"/>
                <a:cs typeface="Gill Sans"/>
              </a:rPr>
              <a:t>Jeanette Fyffe (La Trobe)</a:t>
            </a:r>
            <a:br>
              <a:rPr lang="en-US" sz="1400" dirty="0" smtClean="0">
                <a:solidFill>
                  <a:schemeClr val="bg1"/>
                </a:solidFill>
                <a:latin typeface="Gill Sans"/>
                <a:cs typeface="Gill Sans"/>
              </a:rPr>
            </a:br>
            <a:r>
              <a:rPr lang="en-US" sz="1400" dirty="0" smtClean="0">
                <a:solidFill>
                  <a:schemeClr val="bg1"/>
                </a:solidFill>
                <a:latin typeface="Gill Sans"/>
                <a:cs typeface="Gill Sans"/>
              </a:rPr>
              <a:t>Joe </a:t>
            </a:r>
            <a:r>
              <a:rPr lang="en-US" sz="1400" dirty="0" err="1" smtClean="0">
                <a:solidFill>
                  <a:schemeClr val="bg1"/>
                </a:solidFill>
                <a:latin typeface="Gill Sans"/>
                <a:cs typeface="Gill Sans"/>
              </a:rPr>
              <a:t>Graffam</a:t>
            </a:r>
            <a:r>
              <a:rPr lang="en-US" sz="1400" dirty="0" smtClean="0">
                <a:solidFill>
                  <a:schemeClr val="bg1"/>
                </a:solidFill>
                <a:latin typeface="Gill Sans"/>
                <a:cs typeface="Gill Sans"/>
              </a:rPr>
              <a:t> (</a:t>
            </a:r>
            <a:r>
              <a:rPr lang="en-US" sz="1400" dirty="0" err="1" smtClean="0">
                <a:solidFill>
                  <a:schemeClr val="bg1"/>
                </a:solidFill>
                <a:latin typeface="Gill Sans"/>
                <a:cs typeface="Gill Sans"/>
              </a:rPr>
              <a:t>Deakin</a:t>
            </a:r>
            <a:r>
              <a:rPr lang="en-US" sz="1400" dirty="0" smtClean="0">
                <a:solidFill>
                  <a:schemeClr val="bg1"/>
                </a:solidFill>
                <a:latin typeface="Gill Sans"/>
                <a:cs typeface="Gill Sans"/>
              </a:rPr>
              <a:t>)</a:t>
            </a:r>
            <a:br>
              <a:rPr lang="en-US" sz="1400" dirty="0" smtClean="0">
                <a:solidFill>
                  <a:schemeClr val="bg1"/>
                </a:solidFill>
                <a:latin typeface="Gill Sans"/>
                <a:cs typeface="Gill Sans"/>
              </a:rPr>
            </a:br>
            <a:r>
              <a:rPr lang="en-US" sz="1400" dirty="0" smtClean="0">
                <a:solidFill>
                  <a:schemeClr val="bg1"/>
                </a:solidFill>
                <a:latin typeface="Gill Sans"/>
                <a:cs typeface="Gill Sans"/>
              </a:rPr>
              <a:t>Alistair Kwan (Auckland)</a:t>
            </a:r>
            <a:br>
              <a:rPr lang="en-US" sz="1400" dirty="0" smtClean="0">
                <a:solidFill>
                  <a:schemeClr val="bg1"/>
                </a:solidFill>
                <a:latin typeface="Gill Sans"/>
                <a:cs typeface="Gill Sans"/>
              </a:rPr>
            </a:br>
            <a:r>
              <a:rPr lang="en-US" sz="1400" dirty="0" smtClean="0">
                <a:solidFill>
                  <a:schemeClr val="bg1"/>
                </a:solidFill>
                <a:latin typeface="Gill Sans"/>
                <a:cs typeface="Gill Sans"/>
              </a:rPr>
              <a:t>Lee Partridge (Western Australia)</a:t>
            </a:r>
            <a:br>
              <a:rPr lang="en-US" sz="1400" dirty="0" smtClean="0">
                <a:solidFill>
                  <a:schemeClr val="bg1"/>
                </a:solidFill>
                <a:latin typeface="Gill Sans"/>
                <a:cs typeface="Gill Sans"/>
              </a:rPr>
            </a:br>
            <a:r>
              <a:rPr lang="en-US" sz="1400" dirty="0" smtClean="0">
                <a:solidFill>
                  <a:schemeClr val="bg1"/>
                </a:solidFill>
                <a:latin typeface="Gill Sans"/>
                <a:cs typeface="Gill Sans"/>
              </a:rPr>
              <a:t/>
            </a:r>
            <a:br>
              <a:rPr lang="en-US" sz="1400" dirty="0" smtClean="0">
                <a:solidFill>
                  <a:schemeClr val="bg1"/>
                </a:solidFill>
                <a:latin typeface="Gill Sans"/>
                <a:cs typeface="Gill Sans"/>
              </a:rPr>
            </a:br>
            <a:r>
              <a:rPr lang="en-US" sz="1400" dirty="0" smtClean="0">
                <a:solidFill>
                  <a:schemeClr val="bg1"/>
                </a:solidFill>
                <a:latin typeface="Gill Sans"/>
                <a:cs typeface="Gill Sans"/>
              </a:rPr>
              <a:t>Contact: </a:t>
            </a:r>
            <a:r>
              <a:rPr lang="en-US" sz="1400" dirty="0" smtClean="0">
                <a:solidFill>
                  <a:schemeClr val="bg1"/>
                </a:solidFill>
                <a:latin typeface="Gill Sans"/>
                <a:cs typeface="Gill Sans"/>
                <a:hlinkClick r:id="rId4"/>
              </a:rPr>
              <a:t>S.Barrie@westernsydney.edu.au</a:t>
            </a:r>
            <a:r>
              <a:rPr lang="en-US" sz="1400" dirty="0" smtClean="0">
                <a:solidFill>
                  <a:schemeClr val="bg1"/>
                </a:solidFill>
                <a:latin typeface="Gill Sans"/>
                <a:cs typeface="Gill Sans"/>
              </a:rPr>
              <a:t> </a:t>
            </a:r>
            <a:endParaRPr lang="en-US" sz="1400" b="1" dirty="0" smtClean="0">
              <a:solidFill>
                <a:schemeClr val="bg1"/>
              </a:solidFill>
              <a:latin typeface="Gill Sans"/>
              <a:cs typeface="Gill Sans"/>
            </a:endParaRPr>
          </a:p>
        </p:txBody>
      </p:sp>
      <p:pic>
        <p:nvPicPr>
          <p:cNvPr id="1026" name="Picture 2" descr="http://www.westernsydney.edu.au/__data/assets/image/0007/990349/WSU_Logo_White.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8537" y="4584767"/>
            <a:ext cx="945511" cy="404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788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418145" y="4697210"/>
            <a:ext cx="1990812" cy="107722"/>
          </a:xfrm>
          <a:prstGeom prst="rect">
            <a:avLst/>
          </a:prstGeom>
          <a:noFill/>
        </p:spPr>
        <p:txBody>
          <a:bodyPr wrap="square" lIns="0" tIns="0" rIns="0" bIns="0" rtlCol="0">
            <a:spAutoFit/>
          </a:bodyPr>
          <a:lstStyle/>
          <a:p>
            <a:pPr algn="r"/>
            <a:r>
              <a:rPr lang="en-US" sz="700" dirty="0" smtClean="0">
                <a:solidFill>
                  <a:srgbClr val="9D2235"/>
                </a:solidFill>
                <a:latin typeface="Gotham Narrow Bold"/>
                <a:cs typeface="Gotham Narrow Bold"/>
              </a:rPr>
              <a:t>PAGE </a:t>
            </a:r>
            <a:fld id="{0E6898BB-4188-B84E-BD90-47834BDDD16F}" type="slidenum">
              <a:rPr lang="en-US" sz="700" smtClean="0">
                <a:solidFill>
                  <a:srgbClr val="9D2235"/>
                </a:solidFill>
                <a:latin typeface="Gotham Narrow Bold"/>
                <a:cs typeface="Gotham Narrow Bold"/>
              </a:rPr>
              <a:pPr algn="r"/>
              <a:t>2</a:t>
            </a:fld>
            <a:endParaRPr lang="en-US" sz="700" dirty="0">
              <a:solidFill>
                <a:srgbClr val="9D2235"/>
              </a:solidFill>
              <a:latin typeface="Gotham Narrow Bold"/>
              <a:cs typeface="Gotham Narrow Bold"/>
            </a:endParaRPr>
          </a:p>
        </p:txBody>
      </p:sp>
      <p:sp>
        <p:nvSpPr>
          <p:cNvPr id="12" name="Rectangle 11"/>
          <p:cNvSpPr/>
          <p:nvPr/>
        </p:nvSpPr>
        <p:spPr>
          <a:xfrm>
            <a:off x="350346" y="293475"/>
            <a:ext cx="6954344" cy="487313"/>
          </a:xfrm>
          <a:prstGeom prst="rect">
            <a:avLst/>
          </a:prstGeom>
        </p:spPr>
        <p:txBody>
          <a:bodyPr wrap="square" lIns="0">
            <a:spAutoFit/>
          </a:bodyPr>
          <a:lstStyle/>
          <a:p>
            <a:pPr>
              <a:lnSpc>
                <a:spcPct val="90000"/>
              </a:lnSpc>
            </a:pPr>
            <a:r>
              <a:rPr lang="en-US" sz="2800" dirty="0" smtClean="0">
                <a:solidFill>
                  <a:srgbClr val="9D2235"/>
                </a:solidFill>
                <a:latin typeface="Chronicle Text G1 Roman"/>
                <a:cs typeface="Chronicle Text G1"/>
              </a:rPr>
              <a:t>Our </a:t>
            </a:r>
            <a:r>
              <a:rPr lang="en-US" sz="2800" dirty="0">
                <a:solidFill>
                  <a:srgbClr val="9D2235"/>
                </a:solidFill>
                <a:latin typeface="Chronicle Text G1 Roman"/>
                <a:cs typeface="Chronicle Text G1"/>
              </a:rPr>
              <a:t>future academic </a:t>
            </a:r>
            <a:r>
              <a:rPr lang="en-US" sz="2800" dirty="0" smtClean="0">
                <a:solidFill>
                  <a:srgbClr val="9D2235"/>
                </a:solidFill>
                <a:latin typeface="Chronicle Text G1 Roman"/>
                <a:cs typeface="Chronicle Text G1"/>
              </a:rPr>
              <a:t>selves</a:t>
            </a:r>
            <a:endParaRPr lang="en-US" sz="2800" dirty="0">
              <a:solidFill>
                <a:srgbClr val="9D2235"/>
              </a:solidFill>
              <a:latin typeface="Chronicle Text G1 Roman"/>
              <a:cs typeface="Chronicle Text G1"/>
            </a:endParaRPr>
          </a:p>
        </p:txBody>
      </p:sp>
      <p:sp>
        <p:nvSpPr>
          <p:cNvPr id="10" name="TextBox 9"/>
          <p:cNvSpPr txBox="1"/>
          <p:nvPr/>
        </p:nvSpPr>
        <p:spPr>
          <a:xfrm>
            <a:off x="350345" y="1012637"/>
            <a:ext cx="6067799" cy="3945503"/>
          </a:xfrm>
          <a:prstGeom prst="rect">
            <a:avLst/>
          </a:prstGeom>
          <a:noFill/>
        </p:spPr>
        <p:txBody>
          <a:bodyPr wrap="square" lIns="0" tIns="0" rIns="0" bIns="0" rtlCol="0" anchor="t">
            <a:noAutofit/>
          </a:bodyPr>
          <a:lstStyle/>
          <a:p>
            <a:pPr marL="342900" indent="-342900">
              <a:buFont typeface="Arial"/>
              <a:buChar char="•"/>
            </a:pPr>
            <a:r>
              <a:rPr lang="en-US" sz="2000" dirty="0"/>
              <a:t>This project explores the role of the PhD in preparing the future academic workforce, especially in relation to higher education teaching. </a:t>
            </a:r>
          </a:p>
          <a:p>
            <a:pPr marL="342900" indent="-342900">
              <a:buFont typeface="Arial"/>
              <a:buChar char="•"/>
            </a:pPr>
            <a:endParaRPr lang="en-US" sz="2000" dirty="0"/>
          </a:p>
          <a:p>
            <a:pPr marL="342900" indent="-342900">
              <a:buFont typeface="Arial"/>
              <a:buChar char="•"/>
            </a:pPr>
            <a:r>
              <a:rPr lang="en-US" sz="2000" dirty="0"/>
              <a:t>While it pays particular attention to the preparation of doctoral students for careers in academia, it does so in a way that will also better prepare them for careers in industry and elsewhere</a:t>
            </a:r>
            <a:r>
              <a:rPr lang="en-US" sz="2000" dirty="0" smtClean="0"/>
              <a:t>.(ACOLA)</a:t>
            </a:r>
            <a:endParaRPr lang="en-US" sz="2000" dirty="0"/>
          </a:p>
          <a:p>
            <a:pPr marL="342900" indent="-342900">
              <a:buFont typeface="Arial"/>
              <a:buChar char="•"/>
            </a:pPr>
            <a:endParaRPr lang="en-US" sz="2000" dirty="0"/>
          </a:p>
          <a:p>
            <a:pPr marL="342900" indent="-342900">
              <a:buFont typeface="Arial"/>
              <a:buChar char="•"/>
            </a:pPr>
            <a:r>
              <a:rPr lang="en-US" sz="2000" dirty="0"/>
              <a:t>In doing so it seeks to come to grips with the elusive idea of a doctoral ‘curriculum’</a:t>
            </a:r>
            <a:r>
              <a:rPr lang="en-US" sz="2000" dirty="0" smtClean="0"/>
              <a:t>.</a:t>
            </a:r>
            <a:endParaRPr lang="en-US" sz="2000" dirty="0"/>
          </a:p>
        </p:txBody>
      </p:sp>
      <p:pic>
        <p:nvPicPr>
          <p:cNvPr id="9" name="Picture 8" descr="OLT_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4964" y="199991"/>
            <a:ext cx="2172554" cy="651554"/>
          </a:xfrm>
          <a:prstGeom prst="rect">
            <a:avLst/>
          </a:prstGeom>
        </p:spPr>
      </p:pic>
      <p:pic>
        <p:nvPicPr>
          <p:cNvPr id="4" name="Picture 3"/>
          <p:cNvPicPr>
            <a:picLocks noChangeAspect="1"/>
          </p:cNvPicPr>
          <p:nvPr/>
        </p:nvPicPr>
        <p:blipFill rotWithShape="1">
          <a:blip r:embed="rId4"/>
          <a:srcRect l="25142" t="-4415" r="21933"/>
          <a:stretch/>
        </p:blipFill>
        <p:spPr>
          <a:xfrm>
            <a:off x="6542690" y="924203"/>
            <a:ext cx="2364828" cy="3580317"/>
          </a:xfrm>
          <a:prstGeom prst="rect">
            <a:avLst/>
          </a:prstGeom>
        </p:spPr>
      </p:pic>
    </p:spTree>
    <p:extLst>
      <p:ext uri="{BB962C8B-B14F-4D97-AF65-F5344CB8AC3E}">
        <p14:creationId xmlns:p14="http://schemas.microsoft.com/office/powerpoint/2010/main" val="8191078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9321" y="1195255"/>
            <a:ext cx="4720141" cy="3570208"/>
          </a:xfrm>
          <a:prstGeom prst="rect">
            <a:avLst/>
          </a:prstGeom>
        </p:spPr>
        <p:txBody>
          <a:bodyPr wrap="square">
            <a:spAutoFit/>
          </a:bodyPr>
          <a:lstStyle/>
          <a:p>
            <a:endParaRPr lang="en-US" sz="2800" dirty="0" smtClean="0">
              <a:solidFill>
                <a:srgbClr val="9D2235"/>
              </a:solidFill>
              <a:latin typeface="Chronicle Text G1 Roman"/>
              <a:cs typeface="Chronicle Text G1"/>
            </a:endParaRPr>
          </a:p>
          <a:p>
            <a:pPr marL="342900" indent="-342900">
              <a:buAutoNum type="arabicPeriod"/>
            </a:pPr>
            <a:r>
              <a:rPr lang="en-US" dirty="0" smtClean="0">
                <a:latin typeface="Chronicle Text G1 Roman"/>
                <a:cs typeface="Chronicle Text G1"/>
              </a:rPr>
              <a:t>Analysis of </a:t>
            </a:r>
            <a:r>
              <a:rPr lang="en-US" dirty="0" smtClean="0">
                <a:solidFill>
                  <a:srgbClr val="800000"/>
                </a:solidFill>
                <a:latin typeface="Chronicle Text G1 Roman"/>
                <a:cs typeface="Chronicle Text G1"/>
              </a:rPr>
              <a:t>existing</a:t>
            </a:r>
            <a:r>
              <a:rPr lang="en-US" dirty="0" smtClean="0">
                <a:latin typeface="Chronicle Text G1 Roman"/>
                <a:cs typeface="Chronicle Text G1"/>
              </a:rPr>
              <a:t> Teaching Development strategies </a:t>
            </a:r>
          </a:p>
          <a:p>
            <a:pPr marL="342900" indent="-342900">
              <a:buAutoNum type="arabicPeriod"/>
            </a:pPr>
            <a:endParaRPr lang="en-US" dirty="0" smtClean="0">
              <a:latin typeface="Chronicle Text G1 Roman"/>
              <a:cs typeface="Chronicle Text G1"/>
            </a:endParaRPr>
          </a:p>
          <a:p>
            <a:pPr marL="342900" indent="-342900">
              <a:buAutoNum type="arabicPeriod"/>
            </a:pPr>
            <a:r>
              <a:rPr lang="en-US" dirty="0" smtClean="0">
                <a:solidFill>
                  <a:srgbClr val="800000"/>
                </a:solidFill>
                <a:latin typeface="Chronicle Text G1 Roman"/>
                <a:cs typeface="Chronicle Text G1"/>
              </a:rPr>
              <a:t>Repurposing</a:t>
            </a:r>
            <a:r>
              <a:rPr lang="en-US" dirty="0" smtClean="0">
                <a:latin typeface="Chronicle Text G1 Roman"/>
                <a:cs typeface="Chronicle Text G1"/>
              </a:rPr>
              <a:t> of traditional Research </a:t>
            </a:r>
            <a:r>
              <a:rPr lang="en-US" dirty="0">
                <a:latin typeface="Chronicle Text G1 Roman"/>
                <a:cs typeface="Chronicle Text G1"/>
              </a:rPr>
              <a:t>D</a:t>
            </a:r>
            <a:r>
              <a:rPr lang="en-US" dirty="0" smtClean="0">
                <a:latin typeface="Chronicle Text G1 Roman"/>
                <a:cs typeface="Chronicle Text G1"/>
              </a:rPr>
              <a:t>evelopment learning spaces to also deliver teaching development</a:t>
            </a:r>
          </a:p>
          <a:p>
            <a:pPr marL="342900" indent="-342900">
              <a:buAutoNum type="arabicPeriod"/>
            </a:pPr>
            <a:endParaRPr lang="en-US" dirty="0" smtClean="0">
              <a:latin typeface="Chronicle Text G1 Roman"/>
              <a:cs typeface="Chronicle Text G1"/>
            </a:endParaRPr>
          </a:p>
          <a:p>
            <a:pPr marL="342900" indent="-342900">
              <a:buAutoNum type="arabicPeriod"/>
            </a:pPr>
            <a:r>
              <a:rPr lang="en-US" dirty="0" smtClean="0">
                <a:solidFill>
                  <a:srgbClr val="800000"/>
                </a:solidFill>
                <a:latin typeface="Chronicle Text G1 Roman"/>
                <a:cs typeface="Chronicle Text G1"/>
              </a:rPr>
              <a:t>Reframing</a:t>
            </a:r>
            <a:r>
              <a:rPr lang="en-US" dirty="0" smtClean="0">
                <a:latin typeface="Chronicle Text G1 Roman"/>
                <a:cs typeface="Chronicle Text G1"/>
              </a:rPr>
              <a:t> of the PhD </a:t>
            </a:r>
            <a:r>
              <a:rPr lang="en-US" dirty="0">
                <a:latin typeface="Chronicle Text G1 Roman"/>
                <a:cs typeface="Chronicle Text G1"/>
              </a:rPr>
              <a:t>learning spaces u</a:t>
            </a:r>
            <a:r>
              <a:rPr lang="en-US" dirty="0" smtClean="0">
                <a:latin typeface="Chronicle Text G1 Roman"/>
                <a:cs typeface="Chronicle Text G1"/>
              </a:rPr>
              <a:t>sing Stewardship of the discipline to achieve new outcomes</a:t>
            </a:r>
          </a:p>
          <a:p>
            <a:pPr marL="342900" indent="-342900">
              <a:buAutoNum type="arabicPeriod"/>
            </a:pPr>
            <a:endParaRPr lang="en-US" dirty="0" smtClean="0">
              <a:latin typeface="Chronicle Text G1 Roman"/>
              <a:cs typeface="Chronicle Text G1"/>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480" y="1775348"/>
            <a:ext cx="1609344" cy="1609344"/>
          </a:xfrm>
          <a:prstGeom prst="rect">
            <a:avLst/>
          </a:prstGeom>
        </p:spPr>
      </p:pic>
      <p:sp>
        <p:nvSpPr>
          <p:cNvPr id="4" name="TextBox 3"/>
          <p:cNvSpPr txBox="1"/>
          <p:nvPr/>
        </p:nvSpPr>
        <p:spPr>
          <a:xfrm>
            <a:off x="869321" y="498217"/>
            <a:ext cx="7973303" cy="523220"/>
          </a:xfrm>
          <a:prstGeom prst="rect">
            <a:avLst/>
          </a:prstGeom>
          <a:noFill/>
        </p:spPr>
        <p:txBody>
          <a:bodyPr wrap="square" rtlCol="0">
            <a:spAutoFit/>
          </a:bodyPr>
          <a:lstStyle/>
          <a:p>
            <a:r>
              <a:rPr lang="en-US" sz="2800" dirty="0">
                <a:solidFill>
                  <a:srgbClr val="9D2235"/>
                </a:solidFill>
                <a:latin typeface="Chronicle Text G1 Roman"/>
                <a:cs typeface="Chronicle Text G1"/>
              </a:rPr>
              <a:t>Reframing the </a:t>
            </a:r>
            <a:r>
              <a:rPr lang="en-US" sz="2800" dirty="0" smtClean="0">
                <a:solidFill>
                  <a:srgbClr val="9D2235"/>
                </a:solidFill>
                <a:latin typeface="Chronicle Text G1 Roman"/>
                <a:cs typeface="Chronicle Text G1"/>
              </a:rPr>
              <a:t>PhD: </a:t>
            </a:r>
            <a:endParaRPr lang="en-US" sz="2800" dirty="0">
              <a:solidFill>
                <a:srgbClr val="9D2235"/>
              </a:solidFill>
              <a:latin typeface="Chronicle Text G1 Roman"/>
              <a:cs typeface="Chronicle Text G1"/>
            </a:endParaRPr>
          </a:p>
        </p:txBody>
      </p:sp>
    </p:spTree>
    <p:extLst>
      <p:ext uri="{BB962C8B-B14F-4D97-AF65-F5344CB8AC3E}">
        <p14:creationId xmlns:p14="http://schemas.microsoft.com/office/powerpoint/2010/main" val="9356976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3464" y="603968"/>
            <a:ext cx="7376293" cy="954107"/>
          </a:xfrm>
          <a:prstGeom prst="rect">
            <a:avLst/>
          </a:prstGeom>
        </p:spPr>
        <p:txBody>
          <a:bodyPr wrap="square">
            <a:spAutoFit/>
          </a:bodyPr>
          <a:lstStyle/>
          <a:p>
            <a:r>
              <a:rPr lang="en-US" sz="2800" dirty="0">
                <a:solidFill>
                  <a:srgbClr val="9D2235"/>
                </a:solidFill>
                <a:latin typeface="Chronicle Text G1 Roman"/>
                <a:cs typeface="Chronicle Text G1"/>
              </a:rPr>
              <a:t>A doctoral curriculum: </a:t>
            </a:r>
            <a:r>
              <a:rPr lang="en-US" sz="2800" dirty="0">
                <a:latin typeface="Chronicle Text G1 Roman"/>
                <a:cs typeface="Chronicle Text G1"/>
              </a:rPr>
              <a:t>Contexts and engagements designed to shape subjects </a:t>
            </a:r>
            <a:endParaRPr lang="en-US" sz="2800" dirty="0"/>
          </a:p>
        </p:txBody>
      </p:sp>
      <p:sp>
        <p:nvSpPr>
          <p:cNvPr id="3" name="Rectangle 2"/>
          <p:cNvSpPr/>
          <p:nvPr/>
        </p:nvSpPr>
        <p:spPr>
          <a:xfrm>
            <a:off x="901233" y="1864617"/>
            <a:ext cx="4362234" cy="2862322"/>
          </a:xfrm>
          <a:prstGeom prst="rect">
            <a:avLst/>
          </a:prstGeom>
        </p:spPr>
        <p:txBody>
          <a:bodyPr wrap="square">
            <a:spAutoFit/>
          </a:bodyPr>
          <a:lstStyle/>
          <a:p>
            <a:pPr marL="342900" indent="-342900">
              <a:buFont typeface="+mj-lt"/>
              <a:buAutoNum type="arabicPeriod"/>
            </a:pPr>
            <a:r>
              <a:rPr lang="en-AU" sz="2000" dirty="0">
                <a:solidFill>
                  <a:prstClr val="black"/>
                </a:solidFill>
                <a:latin typeface="Gill Sans"/>
                <a:cs typeface="Gill Sans"/>
              </a:rPr>
              <a:t>Research project &amp; </a:t>
            </a:r>
            <a:r>
              <a:rPr lang="en-AU" sz="2000" dirty="0" smtClean="0">
                <a:solidFill>
                  <a:prstClr val="black"/>
                </a:solidFill>
                <a:latin typeface="Gill Sans"/>
                <a:cs typeface="Gill Sans"/>
              </a:rPr>
              <a:t>thesis</a:t>
            </a:r>
          </a:p>
          <a:p>
            <a:pPr marL="342900" indent="-342900">
              <a:buFont typeface="+mj-lt"/>
              <a:buAutoNum type="arabicPeriod"/>
            </a:pPr>
            <a:endParaRPr lang="en-AU" sz="2000" dirty="0">
              <a:solidFill>
                <a:prstClr val="black"/>
              </a:solidFill>
              <a:latin typeface="Gill Sans"/>
              <a:cs typeface="Gill Sans"/>
            </a:endParaRPr>
          </a:p>
          <a:p>
            <a:pPr marL="342900" indent="-342900">
              <a:buFont typeface="+mj-lt"/>
              <a:buAutoNum type="arabicPeriod"/>
            </a:pPr>
            <a:r>
              <a:rPr lang="en-AU" sz="2000" dirty="0" smtClean="0">
                <a:solidFill>
                  <a:prstClr val="black"/>
                </a:solidFill>
                <a:latin typeface="Gill Sans"/>
                <a:cs typeface="Gill Sans"/>
              </a:rPr>
              <a:t>Supervision</a:t>
            </a:r>
          </a:p>
          <a:p>
            <a:pPr marL="342900" indent="-342900">
              <a:buFont typeface="+mj-lt"/>
              <a:buAutoNum type="arabicPeriod"/>
            </a:pPr>
            <a:endParaRPr lang="en-AU" sz="2000" dirty="0">
              <a:solidFill>
                <a:prstClr val="black"/>
              </a:solidFill>
              <a:latin typeface="Gill Sans"/>
              <a:cs typeface="Gill Sans"/>
            </a:endParaRPr>
          </a:p>
          <a:p>
            <a:pPr marL="342900" indent="-342900">
              <a:buFont typeface="+mj-lt"/>
              <a:buAutoNum type="arabicPeriod"/>
            </a:pPr>
            <a:r>
              <a:rPr lang="en-AU" sz="2000" dirty="0" smtClean="0">
                <a:solidFill>
                  <a:prstClr val="black"/>
                </a:solidFill>
                <a:latin typeface="Gill Sans"/>
                <a:cs typeface="Gill Sans"/>
              </a:rPr>
              <a:t>Department </a:t>
            </a:r>
            <a:r>
              <a:rPr lang="en-AU" sz="2000" dirty="0">
                <a:solidFill>
                  <a:prstClr val="black"/>
                </a:solidFill>
                <a:latin typeface="Gill Sans"/>
                <a:cs typeface="Gill Sans"/>
              </a:rPr>
              <a:t>context </a:t>
            </a:r>
            <a:r>
              <a:rPr lang="en-AU" sz="2000" dirty="0" smtClean="0">
                <a:solidFill>
                  <a:prstClr val="black"/>
                </a:solidFill>
                <a:latin typeface="Gill Sans"/>
                <a:cs typeface="Gill Sans"/>
              </a:rPr>
              <a:t>disciplinary communities (</a:t>
            </a:r>
            <a:r>
              <a:rPr lang="en-AU" sz="2000" dirty="0">
                <a:solidFill>
                  <a:prstClr val="black"/>
                </a:solidFill>
                <a:latin typeface="Gill Sans"/>
                <a:cs typeface="Gill Sans"/>
              </a:rPr>
              <a:t>Learning Environment</a:t>
            </a:r>
            <a:r>
              <a:rPr lang="en-AU" sz="2000" dirty="0" smtClean="0">
                <a:solidFill>
                  <a:prstClr val="black"/>
                </a:solidFill>
                <a:latin typeface="Gill Sans"/>
                <a:cs typeface="Gill Sans"/>
              </a:rPr>
              <a:t>)</a:t>
            </a:r>
          </a:p>
          <a:p>
            <a:pPr marL="342900" indent="-342900">
              <a:buFont typeface="+mj-lt"/>
              <a:buAutoNum type="arabicPeriod"/>
            </a:pPr>
            <a:endParaRPr lang="en-AU" sz="2000" dirty="0">
              <a:solidFill>
                <a:prstClr val="black"/>
              </a:solidFill>
              <a:latin typeface="Gill Sans"/>
              <a:cs typeface="Gill Sans"/>
            </a:endParaRPr>
          </a:p>
          <a:p>
            <a:pPr marL="342900" indent="-342900">
              <a:buFont typeface="+mj-lt"/>
              <a:buAutoNum type="arabicPeriod"/>
            </a:pPr>
            <a:r>
              <a:rPr lang="en-AU" sz="2000" dirty="0" smtClean="0">
                <a:solidFill>
                  <a:prstClr val="black"/>
                </a:solidFill>
                <a:latin typeface="Gill Sans"/>
                <a:cs typeface="Gill Sans"/>
              </a:rPr>
              <a:t>Skills</a:t>
            </a:r>
            <a:r>
              <a:rPr lang="en-AU" sz="2000" dirty="0">
                <a:solidFill>
                  <a:prstClr val="black"/>
                </a:solidFill>
                <a:latin typeface="Gill Sans"/>
                <a:cs typeface="Gill Sans"/>
              </a:rPr>
              <a:t>/</a:t>
            </a:r>
            <a:r>
              <a:rPr lang="en-AU" sz="2000" dirty="0" smtClean="0">
                <a:solidFill>
                  <a:prstClr val="black"/>
                </a:solidFill>
                <a:latin typeface="Gill Sans"/>
                <a:cs typeface="Gill Sans"/>
              </a:rPr>
              <a:t>attributes workshops </a:t>
            </a:r>
            <a:r>
              <a:rPr lang="en-AU" sz="2000" dirty="0">
                <a:solidFill>
                  <a:prstClr val="black"/>
                </a:solidFill>
                <a:latin typeface="Gill Sans"/>
                <a:cs typeface="Gill Sans"/>
              </a:rPr>
              <a:t>courses </a:t>
            </a:r>
            <a:r>
              <a:rPr lang="en-AU" sz="2000" dirty="0" smtClean="0">
                <a:solidFill>
                  <a:prstClr val="black"/>
                </a:solidFill>
                <a:latin typeface="Gill Sans"/>
                <a:cs typeface="Gill Sans"/>
              </a:rPr>
              <a:t>(</a:t>
            </a:r>
            <a:r>
              <a:rPr lang="en-AU" sz="2000" dirty="0">
                <a:solidFill>
                  <a:prstClr val="black"/>
                </a:solidFill>
                <a:latin typeface="Gill Sans"/>
                <a:cs typeface="Gill Sans"/>
              </a:rPr>
              <a:t>co-curriculum)</a:t>
            </a:r>
            <a:endParaRPr lang="en-US" sz="2000" dirty="0">
              <a:solidFill>
                <a:prstClr val="black"/>
              </a:solidFill>
              <a:latin typeface="Gill Sans"/>
              <a:cs typeface="Gill San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2526" y="1775348"/>
            <a:ext cx="1609344" cy="1609344"/>
          </a:xfrm>
          <a:prstGeom prst="rect">
            <a:avLst/>
          </a:prstGeom>
        </p:spPr>
      </p:pic>
    </p:spTree>
    <p:extLst>
      <p:ext uri="{BB962C8B-B14F-4D97-AF65-F5344CB8AC3E}">
        <p14:creationId xmlns:p14="http://schemas.microsoft.com/office/powerpoint/2010/main" val="20224563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418145" y="4697210"/>
            <a:ext cx="1990812" cy="107722"/>
          </a:xfrm>
          <a:prstGeom prst="rect">
            <a:avLst/>
          </a:prstGeom>
          <a:noFill/>
        </p:spPr>
        <p:txBody>
          <a:bodyPr wrap="square" lIns="0" tIns="0" rIns="0" bIns="0" rtlCol="0">
            <a:spAutoFit/>
          </a:bodyPr>
          <a:lstStyle/>
          <a:p>
            <a:pPr algn="r"/>
            <a:r>
              <a:rPr lang="en-US" sz="700" dirty="0" smtClean="0">
                <a:solidFill>
                  <a:srgbClr val="9D2235"/>
                </a:solidFill>
                <a:latin typeface="Gotham Narrow Bold"/>
                <a:cs typeface="Gotham Narrow Bold"/>
              </a:rPr>
              <a:t>PAGE </a:t>
            </a:r>
            <a:fld id="{0E6898BB-4188-B84E-BD90-47834BDDD16F}" type="slidenum">
              <a:rPr lang="en-US" sz="700" smtClean="0">
                <a:solidFill>
                  <a:srgbClr val="9D2235"/>
                </a:solidFill>
                <a:latin typeface="Gotham Narrow Bold"/>
                <a:cs typeface="Gotham Narrow Bold"/>
              </a:rPr>
              <a:pPr algn="r"/>
              <a:t>5</a:t>
            </a:fld>
            <a:endParaRPr lang="en-US" sz="700" dirty="0">
              <a:solidFill>
                <a:srgbClr val="9D2235"/>
              </a:solidFill>
              <a:latin typeface="Gotham Narrow Bold"/>
              <a:cs typeface="Gotham Narrow Bold"/>
            </a:endParaRPr>
          </a:p>
        </p:txBody>
      </p:sp>
      <p:sp>
        <p:nvSpPr>
          <p:cNvPr id="12" name="Rectangle 11"/>
          <p:cNvSpPr/>
          <p:nvPr/>
        </p:nvSpPr>
        <p:spPr>
          <a:xfrm>
            <a:off x="350346" y="293475"/>
            <a:ext cx="6954344" cy="487313"/>
          </a:xfrm>
          <a:prstGeom prst="rect">
            <a:avLst/>
          </a:prstGeom>
        </p:spPr>
        <p:txBody>
          <a:bodyPr wrap="square" lIns="0">
            <a:spAutoFit/>
          </a:bodyPr>
          <a:lstStyle/>
          <a:p>
            <a:pPr>
              <a:lnSpc>
                <a:spcPct val="90000"/>
              </a:lnSpc>
            </a:pPr>
            <a:r>
              <a:rPr lang="en-US" sz="2800" dirty="0" smtClean="0">
                <a:solidFill>
                  <a:srgbClr val="9D2235"/>
                </a:solidFill>
                <a:latin typeface="Chronicle Text G1 Roman"/>
                <a:cs typeface="Chronicle Text G1"/>
              </a:rPr>
              <a:t>Data:</a:t>
            </a:r>
            <a:endParaRPr lang="en-US" sz="2800" dirty="0">
              <a:solidFill>
                <a:srgbClr val="9D2235"/>
              </a:solidFill>
              <a:latin typeface="Chronicle Text G1 Roman"/>
              <a:cs typeface="Chronicle Text G1"/>
            </a:endParaRPr>
          </a:p>
        </p:txBody>
      </p:sp>
      <p:sp>
        <p:nvSpPr>
          <p:cNvPr id="10" name="TextBox 9"/>
          <p:cNvSpPr txBox="1"/>
          <p:nvPr/>
        </p:nvSpPr>
        <p:spPr>
          <a:xfrm>
            <a:off x="350345" y="1012637"/>
            <a:ext cx="6067799" cy="3945503"/>
          </a:xfrm>
          <a:prstGeom prst="rect">
            <a:avLst/>
          </a:prstGeom>
          <a:noFill/>
        </p:spPr>
        <p:txBody>
          <a:bodyPr wrap="square" lIns="0" tIns="0" rIns="0" bIns="0" rtlCol="0" anchor="t">
            <a:noAutofit/>
          </a:bodyPr>
          <a:lstStyle/>
          <a:p>
            <a:pPr marL="342900" indent="-342900">
              <a:buFont typeface="Arial"/>
              <a:buChar char="•"/>
            </a:pPr>
            <a:r>
              <a:rPr lang="en-US" sz="2000" dirty="0" smtClean="0"/>
              <a:t>Interviews with students, supervisors, doctoral program </a:t>
            </a:r>
            <a:r>
              <a:rPr lang="en-US" sz="2000" dirty="0" err="1" smtClean="0"/>
              <a:t>convenors</a:t>
            </a:r>
            <a:r>
              <a:rPr lang="en-US" sz="2000" dirty="0"/>
              <a:t> </a:t>
            </a:r>
            <a:r>
              <a:rPr lang="en-US" sz="2000" dirty="0" smtClean="0"/>
              <a:t>at Auckland, Sydney, UWA, </a:t>
            </a:r>
            <a:r>
              <a:rPr lang="en-US" sz="2000" dirty="0" err="1" smtClean="0"/>
              <a:t>Deakin</a:t>
            </a:r>
            <a:r>
              <a:rPr lang="en-US" sz="2000" dirty="0" smtClean="0"/>
              <a:t> &amp; La Trobe</a:t>
            </a:r>
          </a:p>
          <a:p>
            <a:pPr marL="342900" indent="-342900">
              <a:buFont typeface="Arial"/>
              <a:buChar char="•"/>
            </a:pPr>
            <a:endParaRPr lang="en-US" sz="2000" dirty="0"/>
          </a:p>
          <a:p>
            <a:pPr marL="342900" indent="-342900">
              <a:buFont typeface="Arial"/>
              <a:buChar char="•"/>
            </a:pPr>
            <a:r>
              <a:rPr lang="en-US" sz="2000" dirty="0" smtClean="0"/>
              <a:t>Institutional case studies of teaching development strategies in PhD</a:t>
            </a:r>
          </a:p>
          <a:p>
            <a:pPr marL="342900" indent="-342900">
              <a:buFont typeface="Arial"/>
              <a:buChar char="•"/>
            </a:pPr>
            <a:endParaRPr lang="en-US" sz="2000" dirty="0" smtClean="0"/>
          </a:p>
          <a:p>
            <a:pPr marL="342900" indent="-342900">
              <a:buFont typeface="Arial"/>
              <a:buChar char="•"/>
            </a:pPr>
            <a:r>
              <a:rPr lang="en-US" sz="2000" dirty="0" smtClean="0"/>
              <a:t>Asked </a:t>
            </a:r>
            <a:r>
              <a:rPr lang="en-US" sz="2000" dirty="0"/>
              <a:t>about the four curriculum </a:t>
            </a:r>
            <a:r>
              <a:rPr lang="en-US" sz="2000" dirty="0" smtClean="0"/>
              <a:t>spaces with a focus on experiences of learning to teach.</a:t>
            </a:r>
          </a:p>
          <a:p>
            <a:pPr marL="342900" indent="-342900">
              <a:buFont typeface="Arial"/>
              <a:buChar char="•"/>
            </a:pPr>
            <a:endParaRPr lang="en-US" sz="2000" dirty="0"/>
          </a:p>
          <a:p>
            <a:pPr marL="342900" indent="-342900">
              <a:buFont typeface="Arial"/>
              <a:buChar char="•"/>
            </a:pPr>
            <a:r>
              <a:rPr lang="en-US" sz="2000" dirty="0" smtClean="0"/>
              <a:t>Asked about the idea of Stewardship and how this might change the PhD. </a:t>
            </a:r>
            <a:endParaRPr lang="en-US" sz="2000" dirty="0"/>
          </a:p>
          <a:p>
            <a:pPr marL="342900" indent="-342900">
              <a:buFont typeface="Arial"/>
              <a:buChar char="•"/>
            </a:pPr>
            <a:endParaRPr lang="en-US" sz="2000" dirty="0"/>
          </a:p>
        </p:txBody>
      </p:sp>
      <p:pic>
        <p:nvPicPr>
          <p:cNvPr id="9" name="Picture 8" descr="OLT_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4964" y="199991"/>
            <a:ext cx="2172554" cy="651554"/>
          </a:xfrm>
          <a:prstGeom prst="rect">
            <a:avLst/>
          </a:prstGeom>
        </p:spPr>
      </p:pic>
      <p:pic>
        <p:nvPicPr>
          <p:cNvPr id="4" name="Picture 3"/>
          <p:cNvPicPr>
            <a:picLocks noChangeAspect="1"/>
          </p:cNvPicPr>
          <p:nvPr/>
        </p:nvPicPr>
        <p:blipFill rotWithShape="1">
          <a:blip r:embed="rId4"/>
          <a:srcRect l="25142" t="-4415" r="21933"/>
          <a:stretch/>
        </p:blipFill>
        <p:spPr>
          <a:xfrm>
            <a:off x="6542690" y="924203"/>
            <a:ext cx="2364828" cy="3580317"/>
          </a:xfrm>
          <a:prstGeom prst="rect">
            <a:avLst/>
          </a:prstGeom>
        </p:spPr>
      </p:pic>
    </p:spTree>
    <p:extLst>
      <p:ext uri="{BB962C8B-B14F-4D97-AF65-F5344CB8AC3E}">
        <p14:creationId xmlns:p14="http://schemas.microsoft.com/office/powerpoint/2010/main" val="3115048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418145" y="4697210"/>
            <a:ext cx="1990812" cy="107722"/>
          </a:xfrm>
          <a:prstGeom prst="rect">
            <a:avLst/>
          </a:prstGeom>
          <a:noFill/>
        </p:spPr>
        <p:txBody>
          <a:bodyPr wrap="square" lIns="0" tIns="0" rIns="0" bIns="0" rtlCol="0">
            <a:spAutoFit/>
          </a:bodyPr>
          <a:lstStyle/>
          <a:p>
            <a:pPr algn="r"/>
            <a:r>
              <a:rPr lang="en-US" sz="700" dirty="0" smtClean="0">
                <a:solidFill>
                  <a:srgbClr val="9D2235"/>
                </a:solidFill>
                <a:latin typeface="Gotham Narrow Bold"/>
                <a:cs typeface="Gotham Narrow Bold"/>
              </a:rPr>
              <a:t>PAGE </a:t>
            </a:r>
            <a:fld id="{0E6898BB-4188-B84E-BD90-47834BDDD16F}" type="slidenum">
              <a:rPr lang="en-US" sz="700" smtClean="0">
                <a:solidFill>
                  <a:srgbClr val="9D2235"/>
                </a:solidFill>
                <a:latin typeface="Gotham Narrow Bold"/>
                <a:cs typeface="Gotham Narrow Bold"/>
              </a:rPr>
              <a:pPr algn="r"/>
              <a:t>6</a:t>
            </a:fld>
            <a:endParaRPr lang="en-US" sz="700" dirty="0">
              <a:solidFill>
                <a:srgbClr val="9D2235"/>
              </a:solidFill>
              <a:latin typeface="Gotham Narrow Bold"/>
              <a:cs typeface="Gotham Narrow Bold"/>
            </a:endParaRPr>
          </a:p>
        </p:txBody>
      </p:sp>
      <p:sp>
        <p:nvSpPr>
          <p:cNvPr id="12" name="Rectangle 11"/>
          <p:cNvSpPr/>
          <p:nvPr/>
        </p:nvSpPr>
        <p:spPr>
          <a:xfrm>
            <a:off x="350346" y="293475"/>
            <a:ext cx="6954344" cy="1262910"/>
          </a:xfrm>
          <a:prstGeom prst="rect">
            <a:avLst/>
          </a:prstGeom>
        </p:spPr>
        <p:txBody>
          <a:bodyPr wrap="square" lIns="0">
            <a:spAutoFit/>
          </a:bodyPr>
          <a:lstStyle/>
          <a:p>
            <a:pPr>
              <a:lnSpc>
                <a:spcPct val="90000"/>
              </a:lnSpc>
            </a:pPr>
            <a:r>
              <a:rPr lang="en-US" sz="2800" dirty="0">
                <a:solidFill>
                  <a:srgbClr val="9D2235"/>
                </a:solidFill>
                <a:latin typeface="Chronicle Text G1 Roman"/>
                <a:cs typeface="Chronicle Text G1"/>
              </a:rPr>
              <a:t>Stage </a:t>
            </a:r>
            <a:r>
              <a:rPr lang="en-US" sz="2800" dirty="0" smtClean="0">
                <a:solidFill>
                  <a:srgbClr val="9D2235"/>
                </a:solidFill>
                <a:latin typeface="Chronicle Text G1 Roman"/>
                <a:cs typeface="Chronicle Text G1"/>
              </a:rPr>
              <a:t>Two: Repurposing research development opportunities</a:t>
            </a:r>
          </a:p>
          <a:p>
            <a:pPr>
              <a:lnSpc>
                <a:spcPct val="90000"/>
              </a:lnSpc>
            </a:pPr>
            <a:endParaRPr lang="en-US" sz="2800" dirty="0">
              <a:solidFill>
                <a:srgbClr val="9D2235"/>
              </a:solidFill>
              <a:latin typeface="Chronicle Text G1 Roman"/>
              <a:cs typeface="Chronicle Text G1"/>
            </a:endParaRPr>
          </a:p>
        </p:txBody>
      </p:sp>
      <p:sp>
        <p:nvSpPr>
          <p:cNvPr id="10" name="TextBox 9"/>
          <p:cNvSpPr txBox="1"/>
          <p:nvPr/>
        </p:nvSpPr>
        <p:spPr>
          <a:xfrm>
            <a:off x="350345" y="1310705"/>
            <a:ext cx="8220616" cy="3647435"/>
          </a:xfrm>
          <a:prstGeom prst="rect">
            <a:avLst/>
          </a:prstGeom>
          <a:noFill/>
        </p:spPr>
        <p:txBody>
          <a:bodyPr wrap="square" lIns="0" tIns="0" rIns="0" bIns="0" rtlCol="0" anchor="t">
            <a:noAutofit/>
          </a:bodyPr>
          <a:lstStyle/>
          <a:p>
            <a:r>
              <a:rPr lang="en-US" dirty="0" smtClean="0"/>
              <a:t>The curriculum elements are readily recognized as opportunities for research learning - but they also offered hidden opportunities for teaching development</a:t>
            </a:r>
          </a:p>
          <a:p>
            <a:endParaRPr lang="en-US" dirty="0" smtClean="0"/>
          </a:p>
          <a:p>
            <a:r>
              <a:rPr lang="en-AU" i="1" dirty="0" smtClean="0">
                <a:solidFill>
                  <a:srgbClr val="800000"/>
                </a:solidFill>
              </a:rPr>
              <a:t>Examples (see paper)</a:t>
            </a:r>
            <a:endParaRPr lang="en-US" dirty="0">
              <a:solidFill>
                <a:srgbClr val="800000"/>
              </a:solidFill>
            </a:endParaRPr>
          </a:p>
          <a:p>
            <a:pPr marL="457200" indent="-457200">
              <a:buAutoNum type="arabicPeriod"/>
            </a:pPr>
            <a:r>
              <a:rPr lang="en-AU" dirty="0" smtClean="0"/>
              <a:t>PhD </a:t>
            </a:r>
            <a:r>
              <a:rPr lang="en-AU" dirty="0"/>
              <a:t>student </a:t>
            </a:r>
            <a:r>
              <a:rPr lang="en-AU" dirty="0" smtClean="0"/>
              <a:t>synthesises research project</a:t>
            </a:r>
            <a:r>
              <a:rPr lang="en-AU" dirty="0"/>
              <a:t> </a:t>
            </a:r>
            <a:r>
              <a:rPr lang="en-AU" dirty="0" smtClean="0"/>
              <a:t>in </a:t>
            </a:r>
            <a:r>
              <a:rPr lang="en-AU" dirty="0"/>
              <a:t>a mini </a:t>
            </a:r>
            <a:r>
              <a:rPr lang="en-AU" dirty="0" smtClean="0"/>
              <a:t>seminar</a:t>
            </a:r>
          </a:p>
          <a:p>
            <a:pPr marL="457200" indent="-457200">
              <a:buAutoNum type="arabicPeriod"/>
            </a:pPr>
            <a:r>
              <a:rPr lang="en-AU" dirty="0" smtClean="0"/>
              <a:t>PhD </a:t>
            </a:r>
            <a:r>
              <a:rPr lang="en-AU" dirty="0"/>
              <a:t>students design </a:t>
            </a:r>
            <a:r>
              <a:rPr lang="en-AU" dirty="0" smtClean="0"/>
              <a:t>and implement UG research project</a:t>
            </a:r>
          </a:p>
          <a:p>
            <a:pPr marL="457200" indent="-457200">
              <a:buAutoNum type="arabicPeriod"/>
            </a:pPr>
            <a:r>
              <a:rPr lang="en-AU" dirty="0" smtClean="0"/>
              <a:t>Supervisor </a:t>
            </a:r>
            <a:r>
              <a:rPr lang="en-AU" dirty="0"/>
              <a:t>reflecting </a:t>
            </a:r>
            <a:r>
              <a:rPr lang="en-AU" dirty="0" smtClean="0"/>
              <a:t>and co</a:t>
            </a:r>
            <a:r>
              <a:rPr lang="en-AU" dirty="0"/>
              <a:t>-designing </a:t>
            </a:r>
            <a:r>
              <a:rPr lang="en-AU" dirty="0" smtClean="0"/>
              <a:t>supervision</a:t>
            </a:r>
            <a:r>
              <a:rPr lang="en-AU" dirty="0"/>
              <a:t>.  </a:t>
            </a:r>
            <a:endParaRPr lang="en-AU" dirty="0" smtClean="0"/>
          </a:p>
          <a:p>
            <a:pPr marL="457200" indent="-457200">
              <a:buAutoNum type="arabicPeriod"/>
            </a:pPr>
            <a:r>
              <a:rPr lang="en-AU" dirty="0"/>
              <a:t>S</a:t>
            </a:r>
            <a:r>
              <a:rPr lang="en-AU" dirty="0" smtClean="0"/>
              <a:t>tudents as ‘peer</a:t>
            </a:r>
            <a:r>
              <a:rPr lang="en-AU" dirty="0"/>
              <a:t>-supervisor’ for other students in the department </a:t>
            </a:r>
            <a:endParaRPr lang="en-AU" dirty="0" smtClean="0"/>
          </a:p>
          <a:p>
            <a:pPr marL="457200" indent="-457200">
              <a:buAutoNum type="arabicPeriod"/>
            </a:pPr>
            <a:r>
              <a:rPr lang="en-AU" dirty="0" smtClean="0"/>
              <a:t>Presenting findings </a:t>
            </a:r>
            <a:r>
              <a:rPr lang="en-AU" dirty="0"/>
              <a:t>at a research </a:t>
            </a:r>
            <a:r>
              <a:rPr lang="en-AU" dirty="0" smtClean="0"/>
              <a:t>conference</a:t>
            </a:r>
          </a:p>
          <a:p>
            <a:pPr marL="457200" indent="-457200">
              <a:buAutoNum type="arabicPeriod"/>
            </a:pPr>
            <a:r>
              <a:rPr lang="en-AU" dirty="0" smtClean="0"/>
              <a:t>Participating grant </a:t>
            </a:r>
            <a:r>
              <a:rPr lang="en-AU" dirty="0"/>
              <a:t>application </a:t>
            </a:r>
            <a:r>
              <a:rPr lang="en-AU" dirty="0" smtClean="0"/>
              <a:t>writing with department colleagues</a:t>
            </a:r>
          </a:p>
          <a:p>
            <a:pPr marL="457200" indent="-457200">
              <a:buAutoNum type="arabicPeriod"/>
            </a:pPr>
            <a:r>
              <a:rPr lang="en-AU" dirty="0" smtClean="0"/>
              <a:t>Intellectual </a:t>
            </a:r>
            <a:r>
              <a:rPr lang="en-AU" dirty="0"/>
              <a:t>property and copyright </a:t>
            </a:r>
            <a:r>
              <a:rPr lang="en-AU" dirty="0" smtClean="0"/>
              <a:t>skills workshops</a:t>
            </a:r>
          </a:p>
          <a:p>
            <a:pPr marL="457200" indent="-457200">
              <a:buAutoNum type="arabicPeriod"/>
            </a:pPr>
            <a:r>
              <a:rPr lang="en-AU" dirty="0"/>
              <a:t>P</a:t>
            </a:r>
            <a:r>
              <a:rPr lang="en-AU" dirty="0" smtClean="0"/>
              <a:t>articipation </a:t>
            </a:r>
            <a:r>
              <a:rPr lang="en-AU" dirty="0"/>
              <a:t>in </a:t>
            </a:r>
            <a:r>
              <a:rPr lang="en-AU" dirty="0" smtClean="0"/>
              <a:t>supervisor </a:t>
            </a:r>
            <a:r>
              <a:rPr lang="en-AU" dirty="0"/>
              <a:t>development programs </a:t>
            </a:r>
            <a:r>
              <a:rPr lang="en-AU" dirty="0" smtClean="0"/>
              <a:t> </a:t>
            </a:r>
            <a:endParaRPr lang="en-US" dirty="0"/>
          </a:p>
          <a:p>
            <a:pPr marL="342900" indent="-342900">
              <a:buFont typeface="Arial"/>
              <a:buChar char="•"/>
            </a:pPr>
            <a:endParaRPr lang="en-US" sz="2000" dirty="0" smtClean="0"/>
          </a:p>
          <a:p>
            <a:pPr marL="342900" indent="-342900">
              <a:buFont typeface="Arial"/>
              <a:buChar char="•"/>
            </a:pPr>
            <a:endParaRPr lang="en-US" sz="2000" dirty="0"/>
          </a:p>
          <a:p>
            <a:endParaRPr lang="en-US" sz="2000" dirty="0" smtClean="0"/>
          </a:p>
          <a:p>
            <a:pPr marL="342900" indent="-342900">
              <a:buFont typeface="Arial"/>
              <a:buChar char="•"/>
            </a:pPr>
            <a:endParaRPr lang="en-US" sz="2000" dirty="0"/>
          </a:p>
        </p:txBody>
      </p:sp>
      <p:pic>
        <p:nvPicPr>
          <p:cNvPr id="9" name="Picture 8" descr="OLT_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4964" y="199991"/>
            <a:ext cx="2172554" cy="651554"/>
          </a:xfrm>
          <a:prstGeom prst="rect">
            <a:avLst/>
          </a:prstGeom>
        </p:spPr>
      </p:pic>
    </p:spTree>
    <p:extLst>
      <p:ext uri="{BB962C8B-B14F-4D97-AF65-F5344CB8AC3E}">
        <p14:creationId xmlns:p14="http://schemas.microsoft.com/office/powerpoint/2010/main" val="273029600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0050" y="165100"/>
            <a:ext cx="4800600" cy="4800600"/>
          </a:xfrm>
          <a:prstGeom prst="rect">
            <a:avLst/>
          </a:prstGeom>
        </p:spPr>
      </p:pic>
      <p:sp>
        <p:nvSpPr>
          <p:cNvPr id="3" name="Rectangle 2"/>
          <p:cNvSpPr/>
          <p:nvPr/>
        </p:nvSpPr>
        <p:spPr>
          <a:xfrm>
            <a:off x="420415" y="303625"/>
            <a:ext cx="6954344" cy="4861845"/>
          </a:xfrm>
          <a:prstGeom prst="rect">
            <a:avLst/>
          </a:prstGeom>
        </p:spPr>
        <p:txBody>
          <a:bodyPr wrap="square" lIns="0">
            <a:spAutoFit/>
          </a:bodyPr>
          <a:lstStyle/>
          <a:p>
            <a:pPr>
              <a:lnSpc>
                <a:spcPct val="90000"/>
              </a:lnSpc>
            </a:pPr>
            <a:r>
              <a:rPr lang="en-US" sz="2800" dirty="0" smtClean="0">
                <a:solidFill>
                  <a:srgbClr val="9D2235"/>
                </a:solidFill>
                <a:latin typeface="Chronicle Text G1 Roman"/>
                <a:cs typeface="Chronicle Text G1"/>
              </a:rPr>
              <a:t>Stage 3: A reframing concept</a:t>
            </a:r>
          </a:p>
          <a:p>
            <a:pPr>
              <a:lnSpc>
                <a:spcPct val="90000"/>
              </a:lnSpc>
            </a:pPr>
            <a:endParaRPr lang="en-US" sz="2800" dirty="0">
              <a:solidFill>
                <a:srgbClr val="9D2235"/>
              </a:solidFill>
              <a:latin typeface="Chronicle Text G1 Roman"/>
              <a:cs typeface="Chronicle Text G1"/>
            </a:endParaRPr>
          </a:p>
          <a:p>
            <a:pPr>
              <a:lnSpc>
                <a:spcPct val="90000"/>
              </a:lnSpc>
            </a:pPr>
            <a:r>
              <a:rPr lang="en-US" sz="2000" dirty="0">
                <a:solidFill>
                  <a:srgbClr val="000000"/>
                </a:solidFill>
                <a:latin typeface="Chronicle Text G1 Roman"/>
                <a:cs typeface="Chronicle Text G1"/>
              </a:rPr>
              <a:t>Stewardship (</a:t>
            </a:r>
            <a:r>
              <a:rPr lang="en-US" sz="2000" dirty="0" err="1"/>
              <a:t>Golde</a:t>
            </a:r>
            <a:r>
              <a:rPr lang="en-US" sz="2000" dirty="0"/>
              <a:t> &amp; Walker, 2006)</a:t>
            </a:r>
          </a:p>
          <a:p>
            <a:pPr>
              <a:lnSpc>
                <a:spcPct val="90000"/>
              </a:lnSpc>
            </a:pPr>
            <a:endParaRPr lang="en-US" sz="2000" dirty="0">
              <a:solidFill>
                <a:srgbClr val="000000"/>
              </a:solidFill>
              <a:latin typeface="Chronicle Text G1 Roman"/>
              <a:cs typeface="Chronicle Text G1"/>
            </a:endParaRPr>
          </a:p>
          <a:p>
            <a:pPr>
              <a:lnSpc>
                <a:spcPct val="90000"/>
              </a:lnSpc>
            </a:pPr>
            <a:endParaRPr lang="en-US" sz="2800" dirty="0">
              <a:solidFill>
                <a:srgbClr val="9D2235"/>
              </a:solidFill>
              <a:latin typeface="Chronicle Text G1 Roman"/>
              <a:cs typeface="Chronicle Text G1"/>
            </a:endParaRPr>
          </a:p>
          <a:p>
            <a:pPr marL="457200" indent="-457200">
              <a:lnSpc>
                <a:spcPct val="90000"/>
              </a:lnSpc>
              <a:buFont typeface="+mj-lt"/>
              <a:buAutoNum type="arabicPeriod"/>
            </a:pPr>
            <a:r>
              <a:rPr lang="en-US" sz="2000" dirty="0"/>
              <a:t>Generate knowledge</a:t>
            </a:r>
          </a:p>
          <a:p>
            <a:pPr marL="457200" indent="-457200">
              <a:lnSpc>
                <a:spcPct val="90000"/>
              </a:lnSpc>
              <a:buFont typeface="+mj-lt"/>
              <a:buAutoNum type="arabicPeriod"/>
            </a:pPr>
            <a:endParaRPr lang="en-US" sz="2000" dirty="0"/>
          </a:p>
          <a:p>
            <a:pPr marL="457200" indent="-457200">
              <a:lnSpc>
                <a:spcPct val="90000"/>
              </a:lnSpc>
              <a:buFont typeface="+mj-lt"/>
              <a:buAutoNum type="arabicPeriod"/>
            </a:pPr>
            <a:r>
              <a:rPr lang="en-US" sz="2000" dirty="0"/>
              <a:t>Conserve knowledge</a:t>
            </a:r>
          </a:p>
          <a:p>
            <a:pPr marL="457200" indent="-457200">
              <a:lnSpc>
                <a:spcPct val="90000"/>
              </a:lnSpc>
              <a:buFont typeface="+mj-lt"/>
              <a:buAutoNum type="arabicPeriod"/>
            </a:pPr>
            <a:endParaRPr lang="en-US" sz="2000" dirty="0"/>
          </a:p>
          <a:p>
            <a:pPr marL="457200" indent="-457200">
              <a:lnSpc>
                <a:spcPct val="90000"/>
              </a:lnSpc>
              <a:buFont typeface="+mj-lt"/>
              <a:buAutoNum type="arabicPeriod"/>
            </a:pPr>
            <a:r>
              <a:rPr lang="en-US" sz="2000" dirty="0"/>
              <a:t>Transform knowledge</a:t>
            </a:r>
            <a:endParaRPr lang="en-US" sz="2000" dirty="0">
              <a:solidFill>
                <a:srgbClr val="9D2235"/>
              </a:solidFill>
              <a:latin typeface="Chronicle Text G1 Roman"/>
              <a:cs typeface="Chronicle Text G1"/>
            </a:endParaRPr>
          </a:p>
          <a:p>
            <a:pPr>
              <a:lnSpc>
                <a:spcPct val="90000"/>
              </a:lnSpc>
            </a:pPr>
            <a:endParaRPr lang="en-US" sz="2000" dirty="0" smtClean="0"/>
          </a:p>
          <a:p>
            <a:pPr>
              <a:lnSpc>
                <a:spcPct val="90000"/>
              </a:lnSpc>
            </a:pPr>
            <a:r>
              <a:rPr lang="en-US" sz="2000" dirty="0" smtClean="0"/>
              <a:t>Also ….ethical &amp; </a:t>
            </a:r>
            <a:r>
              <a:rPr lang="en-US" sz="2000" dirty="0"/>
              <a:t>moral </a:t>
            </a:r>
            <a:r>
              <a:rPr lang="en-US" sz="2000" dirty="0" smtClean="0"/>
              <a:t>dimension</a:t>
            </a:r>
          </a:p>
          <a:p>
            <a:pPr>
              <a:lnSpc>
                <a:spcPct val="90000"/>
              </a:lnSpc>
            </a:pPr>
            <a:r>
              <a:rPr lang="en-US" sz="2000" dirty="0" smtClean="0"/>
              <a:t>Responsibility </a:t>
            </a:r>
            <a:r>
              <a:rPr lang="en-US" sz="2000" dirty="0"/>
              <a:t>for the care </a:t>
            </a:r>
            <a:r>
              <a:rPr lang="en-US" sz="2000" dirty="0" smtClean="0"/>
              <a:t>of </a:t>
            </a:r>
            <a:r>
              <a:rPr lang="en-US" sz="2000" dirty="0"/>
              <a:t>the </a:t>
            </a:r>
            <a:r>
              <a:rPr lang="en-US" sz="2000" dirty="0" smtClean="0"/>
              <a:t>discipline</a:t>
            </a:r>
          </a:p>
          <a:p>
            <a:pPr>
              <a:lnSpc>
                <a:spcPct val="90000"/>
              </a:lnSpc>
            </a:pPr>
            <a:endParaRPr lang="en-US" sz="2000" dirty="0"/>
          </a:p>
          <a:p>
            <a:pPr>
              <a:lnSpc>
                <a:spcPct val="90000"/>
              </a:lnSpc>
            </a:pPr>
            <a:r>
              <a:rPr lang="en-US" sz="2000" dirty="0" smtClean="0"/>
              <a:t>A larger </a:t>
            </a:r>
            <a:r>
              <a:rPr lang="en-US" sz="2000" dirty="0"/>
              <a:t>sense of </a:t>
            </a:r>
            <a:r>
              <a:rPr lang="en-US" sz="2000" dirty="0" smtClean="0"/>
              <a:t>purpose for the PhD</a:t>
            </a:r>
          </a:p>
          <a:p>
            <a:pPr>
              <a:lnSpc>
                <a:spcPct val="90000"/>
              </a:lnSpc>
            </a:pPr>
            <a:endParaRPr lang="en-US" sz="2000" dirty="0">
              <a:solidFill>
                <a:srgbClr val="9D2235"/>
              </a:solidFill>
              <a:latin typeface="Chronicle Text G1 Roman"/>
              <a:cs typeface="Chronicle Text G1"/>
            </a:endParaRPr>
          </a:p>
        </p:txBody>
      </p:sp>
    </p:spTree>
    <p:extLst>
      <p:ext uri="{BB962C8B-B14F-4D97-AF65-F5344CB8AC3E}">
        <p14:creationId xmlns:p14="http://schemas.microsoft.com/office/powerpoint/2010/main" val="11235492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ND0036 General_PowerPoint_Template_WIDE_cov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5879" cy="5143500"/>
          </a:xfrm>
          <a:prstGeom prst="rect">
            <a:avLst/>
          </a:prstGeom>
        </p:spPr>
      </p:pic>
      <p:sp>
        <p:nvSpPr>
          <p:cNvPr id="3" name="Rectangle 2"/>
          <p:cNvSpPr/>
          <p:nvPr/>
        </p:nvSpPr>
        <p:spPr>
          <a:xfrm>
            <a:off x="5938814" y="1032867"/>
            <a:ext cx="3044110" cy="2031325"/>
          </a:xfrm>
          <a:prstGeom prst="rect">
            <a:avLst/>
          </a:prstGeom>
        </p:spPr>
        <p:txBody>
          <a:bodyPr wrap="square">
            <a:spAutoFit/>
          </a:bodyPr>
          <a:lstStyle/>
          <a:p>
            <a:endParaRPr lang="en-US" b="1" dirty="0">
              <a:latin typeface="Gill Sans"/>
              <a:cs typeface="Gill Sans"/>
            </a:endParaRPr>
          </a:p>
          <a:p>
            <a:r>
              <a:rPr lang="en-US" b="1" dirty="0">
                <a:latin typeface="Gill Sans"/>
                <a:cs typeface="Gill Sans"/>
              </a:rPr>
              <a:t>THANK YOU!</a:t>
            </a:r>
          </a:p>
          <a:p>
            <a:endParaRPr lang="en-US" b="1" dirty="0">
              <a:latin typeface="Gill Sans"/>
              <a:cs typeface="Gill Sans"/>
            </a:endParaRPr>
          </a:p>
          <a:p>
            <a:endParaRPr lang="en-US" b="1" dirty="0">
              <a:latin typeface="Gill Sans"/>
              <a:cs typeface="Gill Sans"/>
            </a:endParaRPr>
          </a:p>
          <a:p>
            <a:r>
              <a:rPr lang="en-US" b="1" dirty="0" smtClean="0">
                <a:solidFill>
                  <a:srgbClr val="E64626"/>
                </a:solidFill>
                <a:latin typeface="Gill Sans"/>
                <a:cs typeface="Gill Sans"/>
              </a:rPr>
              <a:t>Papers available at …. </a:t>
            </a:r>
          </a:p>
          <a:p>
            <a:endParaRPr lang="en-US" b="1" dirty="0">
              <a:solidFill>
                <a:srgbClr val="E64626"/>
              </a:solidFill>
              <a:latin typeface="Gill Sans"/>
              <a:cs typeface="Gill Sans"/>
            </a:endParaRPr>
          </a:p>
          <a:p>
            <a:endParaRPr lang="en-US" b="1" dirty="0" smtClean="0">
              <a:solidFill>
                <a:srgbClr val="E64626"/>
              </a:solidFill>
              <a:latin typeface="Gill Sans"/>
              <a:cs typeface="Gill Sans"/>
            </a:endParaRPr>
          </a:p>
        </p:txBody>
      </p:sp>
      <p:sp>
        <p:nvSpPr>
          <p:cNvPr id="4" name="Rectangle 3"/>
          <p:cNvSpPr/>
          <p:nvPr/>
        </p:nvSpPr>
        <p:spPr>
          <a:xfrm>
            <a:off x="2136596" y="4298952"/>
            <a:ext cx="6846328" cy="707886"/>
          </a:xfrm>
          <a:prstGeom prst="rect">
            <a:avLst/>
          </a:prstGeom>
        </p:spPr>
        <p:txBody>
          <a:bodyPr wrap="square">
            <a:spAutoFit/>
          </a:bodyPr>
          <a:lstStyle/>
          <a:p>
            <a:r>
              <a:rPr lang="en-US" sz="4000" u="sng" dirty="0">
                <a:hlinkClick r:id="rId3"/>
              </a:rPr>
              <a:t>http://reframingphd.com.au/</a:t>
            </a:r>
            <a:endParaRPr lang="en-US" sz="4000" dirty="0"/>
          </a:p>
        </p:txBody>
      </p:sp>
      <p:pic>
        <p:nvPicPr>
          <p:cNvPr id="5" name="Picture 4" descr="OLT_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0370" y="122615"/>
            <a:ext cx="2172554" cy="651554"/>
          </a:xfrm>
          <a:prstGeom prst="rect">
            <a:avLst/>
          </a:prstGeom>
        </p:spPr>
      </p:pic>
    </p:spTree>
    <p:extLst>
      <p:ext uri="{BB962C8B-B14F-4D97-AF65-F5344CB8AC3E}">
        <p14:creationId xmlns:p14="http://schemas.microsoft.com/office/powerpoint/2010/main" val="36758301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DPR5003 Session1">
  <a:themeElements>
    <a:clrScheme name="Custom 1">
      <a:dk1>
        <a:sysClr val="windowText" lastClr="000000"/>
      </a:dk1>
      <a:lt1>
        <a:sysClr val="window" lastClr="FFFFFF"/>
      </a:lt1>
      <a:dk2>
        <a:srgbClr val="1F497D"/>
      </a:dk2>
      <a:lt2>
        <a:srgbClr val="EEECE1"/>
      </a:lt2>
      <a:accent1>
        <a:srgbClr val="F05133"/>
      </a:accent1>
      <a:accent2>
        <a:srgbClr val="808080"/>
      </a:accent2>
      <a:accent3>
        <a:srgbClr val="4C4C4C"/>
      </a:accent3>
      <a:accent4>
        <a:srgbClr val="CCCCCC"/>
      </a:accent4>
      <a:accent5>
        <a:srgbClr val="000000"/>
      </a:accent5>
      <a:accent6>
        <a:srgbClr val="FFB800"/>
      </a:accent6>
      <a:hlink>
        <a:srgbClr val="F05133"/>
      </a:hlink>
      <a:folHlink>
        <a:srgbClr val="F0513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8063</TotalTime>
  <Words>781</Words>
  <Application>Microsoft Macintosh PowerPoint</Application>
  <PresentationFormat>On-screen Show (16:9)</PresentationFormat>
  <Paragraphs>109</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EDPR5003 Session1</vt:lpstr>
      <vt:lpstr>Beyond bolt on: re-imagining teaching development for the Australian PhD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Fuji Xerox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Davy Chileshe</dc:creator>
  <cp:lastModifiedBy>Simon Barrie</cp:lastModifiedBy>
  <cp:revision>367</cp:revision>
  <cp:lastPrinted>2015-09-10T08:15:58Z</cp:lastPrinted>
  <dcterms:created xsi:type="dcterms:W3CDTF">2015-01-08T03:10:23Z</dcterms:created>
  <dcterms:modified xsi:type="dcterms:W3CDTF">2016-12-07T22:29:36Z</dcterms:modified>
</cp:coreProperties>
</file>